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474" r:id="rId2"/>
    <p:sldId id="444" r:id="rId3"/>
    <p:sldId id="259" r:id="rId4"/>
    <p:sldId id="262" r:id="rId5"/>
    <p:sldId id="263" r:id="rId6"/>
    <p:sldId id="475" r:id="rId7"/>
    <p:sldId id="450" r:id="rId8"/>
    <p:sldId id="453" r:id="rId9"/>
    <p:sldId id="456" r:id="rId10"/>
    <p:sldId id="462" r:id="rId11"/>
    <p:sldId id="466" r:id="rId12"/>
    <p:sldId id="479" r:id="rId13"/>
    <p:sldId id="468" r:id="rId14"/>
    <p:sldId id="465" r:id="rId15"/>
    <p:sldId id="473" r:id="rId16"/>
    <p:sldId id="447" r:id="rId17"/>
    <p:sldId id="454" r:id="rId18"/>
    <p:sldId id="451" r:id="rId19"/>
    <p:sldId id="458" r:id="rId20"/>
    <p:sldId id="459" r:id="rId21"/>
    <p:sldId id="477" r:id="rId22"/>
    <p:sldId id="469" r:id="rId23"/>
    <p:sldId id="284" r:id="rId24"/>
    <p:sldId id="433" r:id="rId25"/>
    <p:sldId id="429" r:id="rId26"/>
    <p:sldId id="430" r:id="rId27"/>
    <p:sldId id="480" r:id="rId28"/>
    <p:sldId id="269" r:id="rId29"/>
    <p:sldId id="472" r:id="rId30"/>
    <p:sldId id="443" r:id="rId31"/>
    <p:sldId id="437" r:id="rId32"/>
    <p:sldId id="478" r:id="rId33"/>
    <p:sldId id="445" r:id="rId34"/>
    <p:sldId id="432" r:id="rId35"/>
    <p:sldId id="440" r:id="rId3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171"/>
    <a:srgbClr val="275379"/>
    <a:srgbClr val="1F1A34"/>
    <a:srgbClr val="93A9BC"/>
    <a:srgbClr val="C0BEC6"/>
    <a:srgbClr val="CBCBCB"/>
    <a:srgbClr val="4C485D"/>
    <a:srgbClr val="8F8C99"/>
    <a:srgbClr val="DBC2F6"/>
    <a:srgbClr val="BECB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44" autoAdjust="0"/>
    <p:restoredTop sz="69558" autoAdjust="0"/>
  </p:normalViewPr>
  <p:slideViewPr>
    <p:cSldViewPr snapToGrid="0">
      <p:cViewPr varScale="1">
        <p:scale>
          <a:sx n="66" d="100"/>
          <a:sy n="66" d="100"/>
        </p:scale>
        <p:origin x="2024" y="192"/>
      </p:cViewPr>
      <p:guideLst>
        <p:guide orient="horz" pos="2160"/>
        <p:guide pos="3840"/>
      </p:guideLst>
    </p:cSldViewPr>
  </p:slideViewPr>
  <p:outlineViewPr>
    <p:cViewPr>
      <p:scale>
        <a:sx n="33" d="100"/>
        <a:sy n="33" d="100"/>
      </p:scale>
      <p:origin x="0" y="-15696"/>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469EB9-D67E-4F4A-931F-8D6D45C11624}" type="doc">
      <dgm:prSet loTypeId="urn:microsoft.com/office/officeart/2005/8/layout/process5" loCatId="process" qsTypeId="urn:microsoft.com/office/officeart/2005/8/quickstyle/simple1" qsCatId="simple" csTypeId="urn:microsoft.com/office/officeart/2005/8/colors/colorful5" csCatId="colorful" phldr="1"/>
      <dgm:spPr/>
      <dgm:t>
        <a:bodyPr/>
        <a:lstStyle/>
        <a:p>
          <a:endParaRPr lang="es-CO"/>
        </a:p>
      </dgm:t>
    </dgm:pt>
    <dgm:pt modelId="{1583C579-4B84-43EE-90D7-1A93D49119E7}">
      <dgm:prSet phldrT="[Texto]" custT="1"/>
      <dgm:spPr>
        <a:solidFill>
          <a:srgbClr val="1F1A34"/>
        </a:solidFill>
      </dgm:spPr>
      <dgm:t>
        <a:bodyPr/>
        <a:lstStyle/>
        <a:p>
          <a:r>
            <a:rPr lang="es-ES" sz="1800" dirty="0"/>
            <a:t>Diseñe órdenes estandarizadas</a:t>
          </a:r>
          <a:endParaRPr lang="es-CO" sz="1800" dirty="0"/>
        </a:p>
      </dgm:t>
    </dgm:pt>
    <dgm:pt modelId="{FC8D5726-0C7B-405F-A4B0-776329160DE0}" type="parTrans" cxnId="{AF224034-7668-4F37-BABC-6AB88BD3B780}">
      <dgm:prSet/>
      <dgm:spPr/>
      <dgm:t>
        <a:bodyPr/>
        <a:lstStyle/>
        <a:p>
          <a:endParaRPr lang="es-CO">
            <a:solidFill>
              <a:schemeClr val="tx2">
                <a:lumMod val="50000"/>
              </a:schemeClr>
            </a:solidFill>
          </a:endParaRPr>
        </a:p>
      </dgm:t>
    </dgm:pt>
    <dgm:pt modelId="{62C2F012-4681-4A65-B02D-DF9C545DCB3F}" type="sibTrans" cxnId="{AF224034-7668-4F37-BABC-6AB88BD3B780}">
      <dgm:prSet/>
      <dgm:spPr>
        <a:solidFill>
          <a:srgbClr val="1F1A34"/>
        </a:solidFill>
      </dgm:spPr>
      <dgm:t>
        <a:bodyPr/>
        <a:lstStyle/>
        <a:p>
          <a:endParaRPr lang="es-CO">
            <a:solidFill>
              <a:schemeClr val="tx2">
                <a:lumMod val="50000"/>
              </a:schemeClr>
            </a:solidFill>
          </a:endParaRPr>
        </a:p>
      </dgm:t>
    </dgm:pt>
    <dgm:pt modelId="{2AA783F3-36C5-4050-B0C3-CF45B9EA3DD5}">
      <dgm:prSet custT="1"/>
      <dgm:spPr>
        <a:solidFill>
          <a:srgbClr val="275379">
            <a:alpha val="80000"/>
          </a:srgbClr>
        </a:solidFill>
      </dgm:spPr>
      <dgm:t>
        <a:bodyPr/>
        <a:lstStyle/>
        <a:p>
          <a:r>
            <a:rPr lang="es-ES" sz="1800" dirty="0"/>
            <a:t>Incluya todos los elementos críticos en las órdenes de NE</a:t>
          </a:r>
          <a:endParaRPr lang="es-CO" sz="1800" dirty="0"/>
        </a:p>
      </dgm:t>
    </dgm:pt>
    <dgm:pt modelId="{31B58C49-84EB-462E-83FD-6F86BDD4389F}" type="parTrans" cxnId="{BC8AA280-5F10-4250-AE05-3652E6DD628D}">
      <dgm:prSet/>
      <dgm:spPr/>
      <dgm:t>
        <a:bodyPr/>
        <a:lstStyle/>
        <a:p>
          <a:endParaRPr lang="es-CO">
            <a:solidFill>
              <a:schemeClr val="tx2">
                <a:lumMod val="50000"/>
              </a:schemeClr>
            </a:solidFill>
          </a:endParaRPr>
        </a:p>
      </dgm:t>
    </dgm:pt>
    <dgm:pt modelId="{CCEFC134-F601-4403-A06D-999EE8A05AC0}" type="sibTrans" cxnId="{BC8AA280-5F10-4250-AE05-3652E6DD628D}">
      <dgm:prSet/>
      <dgm:spPr>
        <a:solidFill>
          <a:srgbClr val="275379"/>
        </a:solidFill>
      </dgm:spPr>
      <dgm:t>
        <a:bodyPr/>
        <a:lstStyle/>
        <a:p>
          <a:endParaRPr lang="es-CO">
            <a:solidFill>
              <a:schemeClr val="tx2">
                <a:lumMod val="50000"/>
              </a:schemeClr>
            </a:solidFill>
          </a:endParaRPr>
        </a:p>
      </dgm:t>
    </dgm:pt>
    <dgm:pt modelId="{E14B19AB-8198-4795-AC70-E640AC8C251C}">
      <dgm:prSet custT="1"/>
      <dgm:spPr>
        <a:solidFill>
          <a:schemeClr val="accent1">
            <a:lumMod val="75000"/>
          </a:schemeClr>
        </a:solidFill>
      </dgm:spPr>
      <dgm:t>
        <a:bodyPr/>
        <a:lstStyle/>
        <a:p>
          <a:r>
            <a:rPr lang="pt-BR" sz="1800" b="1" dirty="0"/>
            <a:t>Evite abreviaturas </a:t>
          </a:r>
          <a:r>
            <a:rPr lang="pt-BR" sz="1800" b="0" dirty="0"/>
            <a:t>no </a:t>
          </a:r>
          <a:r>
            <a:rPr lang="pt-BR" sz="1800" b="0" dirty="0" err="1"/>
            <a:t>aprobadas</a:t>
          </a:r>
          <a:r>
            <a:rPr lang="pt-BR" sz="1800" b="0" dirty="0"/>
            <a:t> o </a:t>
          </a:r>
          <a:r>
            <a:rPr lang="es-CO" sz="1800" b="0" dirty="0"/>
            <a:t>expresiones</a:t>
          </a:r>
          <a:r>
            <a:rPr lang="pt-BR" sz="1800" b="0" dirty="0"/>
            <a:t> numéricas inapropriadas</a:t>
          </a:r>
          <a:endParaRPr lang="es-CO" sz="1800" b="0" dirty="0"/>
        </a:p>
      </dgm:t>
    </dgm:pt>
    <dgm:pt modelId="{250B27C1-B9F5-49B3-9A19-0FDF8C565712}" type="parTrans" cxnId="{D4FE2751-2643-4A39-B985-07FE186F32EA}">
      <dgm:prSet/>
      <dgm:spPr/>
      <dgm:t>
        <a:bodyPr/>
        <a:lstStyle/>
        <a:p>
          <a:endParaRPr lang="es-CO">
            <a:solidFill>
              <a:schemeClr val="tx2">
                <a:lumMod val="50000"/>
              </a:schemeClr>
            </a:solidFill>
          </a:endParaRPr>
        </a:p>
      </dgm:t>
    </dgm:pt>
    <dgm:pt modelId="{073015E0-6A02-4A4F-A8B3-B987F666DBCC}" type="sibTrans" cxnId="{D4FE2751-2643-4A39-B985-07FE186F32EA}">
      <dgm:prSet/>
      <dgm:spPr>
        <a:solidFill>
          <a:schemeClr val="accent1">
            <a:lumMod val="75000"/>
          </a:schemeClr>
        </a:solidFill>
      </dgm:spPr>
      <dgm:t>
        <a:bodyPr/>
        <a:lstStyle/>
        <a:p>
          <a:endParaRPr lang="es-CO">
            <a:solidFill>
              <a:schemeClr val="tx2">
                <a:lumMod val="50000"/>
              </a:schemeClr>
            </a:solidFill>
          </a:endParaRPr>
        </a:p>
      </dgm:t>
    </dgm:pt>
    <dgm:pt modelId="{1CAFB756-F3CE-4BEA-B631-08EC30C78DBA}">
      <dgm:prSet/>
      <dgm:spPr>
        <a:solidFill>
          <a:schemeClr val="bg2">
            <a:lumMod val="50000"/>
          </a:schemeClr>
        </a:solidFill>
      </dgm:spPr>
      <dgm:t>
        <a:bodyPr/>
        <a:lstStyle/>
        <a:p>
          <a:r>
            <a:rPr lang="es-CO" dirty="0"/>
            <a:t>Utilice </a:t>
          </a:r>
          <a:r>
            <a:rPr lang="es-CO" b="1" dirty="0"/>
            <a:t>términos genéricos </a:t>
          </a:r>
          <a:r>
            <a:rPr lang="es-CO" dirty="0"/>
            <a:t>para describir la fórmula. Complete todos los elementos de la orden de NE cuando se modifica o reordena la NE</a:t>
          </a:r>
        </a:p>
      </dgm:t>
    </dgm:pt>
    <dgm:pt modelId="{B0C7D29D-EEFE-4944-BDE4-500C4A55172A}" type="parTrans" cxnId="{2CB11351-D4FF-4E1F-9E75-E1FD93D22EE3}">
      <dgm:prSet/>
      <dgm:spPr/>
      <dgm:t>
        <a:bodyPr/>
        <a:lstStyle/>
        <a:p>
          <a:endParaRPr lang="es-CO">
            <a:solidFill>
              <a:schemeClr val="tx2">
                <a:lumMod val="50000"/>
              </a:schemeClr>
            </a:solidFill>
          </a:endParaRPr>
        </a:p>
      </dgm:t>
    </dgm:pt>
    <dgm:pt modelId="{22E180B0-8F7F-413B-AEE9-8C773B9F1701}" type="sibTrans" cxnId="{2CB11351-D4FF-4E1F-9E75-E1FD93D22EE3}">
      <dgm:prSet/>
      <dgm:spPr>
        <a:solidFill>
          <a:srgbClr val="767171"/>
        </a:solidFill>
      </dgm:spPr>
      <dgm:t>
        <a:bodyPr/>
        <a:lstStyle/>
        <a:p>
          <a:endParaRPr lang="es-CO">
            <a:solidFill>
              <a:schemeClr val="tx2">
                <a:lumMod val="50000"/>
              </a:schemeClr>
            </a:solidFill>
          </a:endParaRPr>
        </a:p>
      </dgm:t>
    </dgm:pt>
    <dgm:pt modelId="{D35CCCDF-9093-4370-B9AF-B7832C19B8F2}">
      <dgm:prSet/>
      <dgm:spPr>
        <a:solidFill>
          <a:srgbClr val="CBCBCB"/>
        </a:solidFill>
      </dgm:spPr>
      <dgm:t>
        <a:bodyPr/>
        <a:lstStyle/>
        <a:p>
          <a:r>
            <a:rPr lang="es-CO" b="1" dirty="0">
              <a:solidFill>
                <a:srgbClr val="1F1A34"/>
              </a:solidFill>
            </a:rPr>
            <a:t>Suministre instrucciones claras</a:t>
          </a:r>
          <a:r>
            <a:rPr lang="es-CO" b="0" dirty="0">
              <a:solidFill>
                <a:srgbClr val="1F1A34"/>
              </a:solidFill>
            </a:rPr>
            <a:t> relacionadas a los productos modulares</a:t>
          </a:r>
        </a:p>
      </dgm:t>
    </dgm:pt>
    <dgm:pt modelId="{09B8EFC3-7CAC-42BE-9387-3BAFD991037B}" type="parTrans" cxnId="{83E73ED0-FAD6-478B-8737-60D5DDCE6BC8}">
      <dgm:prSet/>
      <dgm:spPr/>
      <dgm:t>
        <a:bodyPr/>
        <a:lstStyle/>
        <a:p>
          <a:endParaRPr lang="es-CO">
            <a:solidFill>
              <a:schemeClr val="tx2">
                <a:lumMod val="50000"/>
              </a:schemeClr>
            </a:solidFill>
          </a:endParaRPr>
        </a:p>
      </dgm:t>
    </dgm:pt>
    <dgm:pt modelId="{9DB7A726-6A3A-4EEC-B11E-B53B666D6E68}" type="sibTrans" cxnId="{83E73ED0-FAD6-478B-8737-60D5DDCE6BC8}">
      <dgm:prSet/>
      <dgm:spPr>
        <a:solidFill>
          <a:srgbClr val="CBCBCB"/>
        </a:solidFill>
      </dgm:spPr>
      <dgm:t>
        <a:bodyPr/>
        <a:lstStyle/>
        <a:p>
          <a:endParaRPr lang="es-CO">
            <a:solidFill>
              <a:schemeClr val="tx2">
                <a:lumMod val="50000"/>
              </a:schemeClr>
            </a:solidFill>
          </a:endParaRPr>
        </a:p>
      </dgm:t>
    </dgm:pt>
    <dgm:pt modelId="{762C2696-14FA-4835-9F0E-AF29DB6AC1A2}">
      <dgm:prSet/>
      <dgm:spPr>
        <a:solidFill>
          <a:schemeClr val="accent1">
            <a:lumMod val="40000"/>
            <a:lumOff val="60000"/>
          </a:schemeClr>
        </a:solidFill>
      </dgm:spPr>
      <dgm:t>
        <a:bodyPr/>
        <a:lstStyle/>
        <a:p>
          <a:r>
            <a:rPr lang="es-CO" dirty="0">
              <a:solidFill>
                <a:srgbClr val="1F1A34"/>
              </a:solidFill>
            </a:rPr>
            <a:t>Establezca políticas y procedimientos para la preparación de productos de NE en polvo</a:t>
          </a:r>
        </a:p>
      </dgm:t>
    </dgm:pt>
    <dgm:pt modelId="{CD05B235-0042-4E24-8DD7-108A49E01C0D}" type="parTrans" cxnId="{1319FC90-0994-4F38-96D5-5990E0B43AEA}">
      <dgm:prSet/>
      <dgm:spPr/>
      <dgm:t>
        <a:bodyPr/>
        <a:lstStyle/>
        <a:p>
          <a:endParaRPr lang="es-CO">
            <a:solidFill>
              <a:schemeClr val="tx2">
                <a:lumMod val="50000"/>
              </a:schemeClr>
            </a:solidFill>
          </a:endParaRPr>
        </a:p>
      </dgm:t>
    </dgm:pt>
    <dgm:pt modelId="{956B100A-98B2-45CC-AAD8-BCFE15CEC0C9}" type="sibTrans" cxnId="{1319FC90-0994-4F38-96D5-5990E0B43AEA}">
      <dgm:prSet/>
      <dgm:spPr/>
      <dgm:t>
        <a:bodyPr/>
        <a:lstStyle/>
        <a:p>
          <a:endParaRPr lang="es-CO">
            <a:solidFill>
              <a:schemeClr val="tx2">
                <a:lumMod val="50000"/>
              </a:schemeClr>
            </a:solidFill>
          </a:endParaRPr>
        </a:p>
      </dgm:t>
    </dgm:pt>
    <dgm:pt modelId="{898544A5-B0CD-40A7-A52D-B8B82AE32EFB}" type="pres">
      <dgm:prSet presAssocID="{A6469EB9-D67E-4F4A-931F-8D6D45C11624}" presName="diagram" presStyleCnt="0">
        <dgm:presLayoutVars>
          <dgm:dir/>
          <dgm:resizeHandles val="exact"/>
        </dgm:presLayoutVars>
      </dgm:prSet>
      <dgm:spPr/>
    </dgm:pt>
    <dgm:pt modelId="{97F1B361-A631-4D44-A6DC-0BB99F727478}" type="pres">
      <dgm:prSet presAssocID="{1583C579-4B84-43EE-90D7-1A93D49119E7}" presName="node" presStyleLbl="node1" presStyleIdx="0" presStyleCnt="6" custLinFactNeighborY="16611">
        <dgm:presLayoutVars>
          <dgm:bulletEnabled val="1"/>
        </dgm:presLayoutVars>
      </dgm:prSet>
      <dgm:spPr/>
    </dgm:pt>
    <dgm:pt modelId="{F4F0AAA8-2BC0-4166-8AF6-DF1E635BB4F2}" type="pres">
      <dgm:prSet presAssocID="{62C2F012-4681-4A65-B02D-DF9C545DCB3F}" presName="sibTrans" presStyleLbl="sibTrans2D1" presStyleIdx="0" presStyleCnt="5"/>
      <dgm:spPr/>
    </dgm:pt>
    <dgm:pt modelId="{C68BB42A-5E3D-4288-B9B6-94D0BF029B2E}" type="pres">
      <dgm:prSet presAssocID="{62C2F012-4681-4A65-B02D-DF9C545DCB3F}" presName="connectorText" presStyleLbl="sibTrans2D1" presStyleIdx="0" presStyleCnt="5"/>
      <dgm:spPr/>
    </dgm:pt>
    <dgm:pt modelId="{A4CEA051-99ED-4316-A9B0-3185B07BF061}" type="pres">
      <dgm:prSet presAssocID="{2AA783F3-36C5-4050-B0C3-CF45B9EA3DD5}" presName="node" presStyleLbl="node1" presStyleIdx="1" presStyleCnt="6" custLinFactNeighborY="16611">
        <dgm:presLayoutVars>
          <dgm:bulletEnabled val="1"/>
        </dgm:presLayoutVars>
      </dgm:prSet>
      <dgm:spPr/>
    </dgm:pt>
    <dgm:pt modelId="{40572237-B346-4DC5-8ACC-535E58592DF9}" type="pres">
      <dgm:prSet presAssocID="{CCEFC134-F601-4403-A06D-999EE8A05AC0}" presName="sibTrans" presStyleLbl="sibTrans2D1" presStyleIdx="1" presStyleCnt="5"/>
      <dgm:spPr/>
    </dgm:pt>
    <dgm:pt modelId="{0DFFB489-E83F-45A7-AA2D-EEB84E14908A}" type="pres">
      <dgm:prSet presAssocID="{CCEFC134-F601-4403-A06D-999EE8A05AC0}" presName="connectorText" presStyleLbl="sibTrans2D1" presStyleIdx="1" presStyleCnt="5"/>
      <dgm:spPr/>
    </dgm:pt>
    <dgm:pt modelId="{E70FE579-5488-48A3-B803-4E7E0CF322BF}" type="pres">
      <dgm:prSet presAssocID="{E14B19AB-8198-4795-AC70-E640AC8C251C}" presName="node" presStyleLbl="node1" presStyleIdx="2" presStyleCnt="6" custLinFactNeighborY="16611">
        <dgm:presLayoutVars>
          <dgm:bulletEnabled val="1"/>
        </dgm:presLayoutVars>
      </dgm:prSet>
      <dgm:spPr/>
    </dgm:pt>
    <dgm:pt modelId="{C2957F45-28AF-4313-B127-26072707049F}" type="pres">
      <dgm:prSet presAssocID="{073015E0-6A02-4A4F-A8B3-B987F666DBCC}" presName="sibTrans" presStyleLbl="sibTrans2D1" presStyleIdx="2" presStyleCnt="5" custScaleX="123039" custLinFactNeighborY="6698"/>
      <dgm:spPr/>
    </dgm:pt>
    <dgm:pt modelId="{5F6981CC-1BBD-440A-8105-D55577B82818}" type="pres">
      <dgm:prSet presAssocID="{073015E0-6A02-4A4F-A8B3-B987F666DBCC}" presName="connectorText" presStyleLbl="sibTrans2D1" presStyleIdx="2" presStyleCnt="5"/>
      <dgm:spPr/>
    </dgm:pt>
    <dgm:pt modelId="{6A362D6C-A691-4D03-8ACE-A9DEF5FF64EA}" type="pres">
      <dgm:prSet presAssocID="{1CAFB756-F3CE-4BEA-B631-08EC30C78DBA}" presName="node" presStyleLbl="node1" presStyleIdx="3" presStyleCnt="6">
        <dgm:presLayoutVars>
          <dgm:bulletEnabled val="1"/>
        </dgm:presLayoutVars>
      </dgm:prSet>
      <dgm:spPr/>
    </dgm:pt>
    <dgm:pt modelId="{89DE72C4-5AE7-4172-9C1D-76BC6EA2BE7F}" type="pres">
      <dgm:prSet presAssocID="{22E180B0-8F7F-413B-AEE9-8C773B9F1701}" presName="sibTrans" presStyleLbl="sibTrans2D1" presStyleIdx="3" presStyleCnt="5"/>
      <dgm:spPr/>
    </dgm:pt>
    <dgm:pt modelId="{5D00CD8C-6745-4D64-9E88-73ABC93C0150}" type="pres">
      <dgm:prSet presAssocID="{22E180B0-8F7F-413B-AEE9-8C773B9F1701}" presName="connectorText" presStyleLbl="sibTrans2D1" presStyleIdx="3" presStyleCnt="5"/>
      <dgm:spPr/>
    </dgm:pt>
    <dgm:pt modelId="{72F4C178-E2DF-4BF2-A620-4360B62C3D01}" type="pres">
      <dgm:prSet presAssocID="{D35CCCDF-9093-4370-B9AF-B7832C19B8F2}" presName="node" presStyleLbl="node1" presStyleIdx="4" presStyleCnt="6" custLinFactNeighborX="0" custLinFactNeighborY="-2450">
        <dgm:presLayoutVars>
          <dgm:bulletEnabled val="1"/>
        </dgm:presLayoutVars>
      </dgm:prSet>
      <dgm:spPr/>
    </dgm:pt>
    <dgm:pt modelId="{1F3FD83E-9B89-4B78-A50E-7E827ABAAD73}" type="pres">
      <dgm:prSet presAssocID="{9DB7A726-6A3A-4EEC-B11E-B53B666D6E68}" presName="sibTrans" presStyleLbl="sibTrans2D1" presStyleIdx="4" presStyleCnt="5"/>
      <dgm:spPr/>
    </dgm:pt>
    <dgm:pt modelId="{E3BCB1E0-AFB1-47AC-A754-4005D2E0B27E}" type="pres">
      <dgm:prSet presAssocID="{9DB7A726-6A3A-4EEC-B11E-B53B666D6E68}" presName="connectorText" presStyleLbl="sibTrans2D1" presStyleIdx="4" presStyleCnt="5"/>
      <dgm:spPr/>
    </dgm:pt>
    <dgm:pt modelId="{3B4BCFB1-695C-4F76-8E82-FE1F0254DA5E}" type="pres">
      <dgm:prSet presAssocID="{762C2696-14FA-4835-9F0E-AF29DB6AC1A2}" presName="node" presStyleLbl="node1" presStyleIdx="5" presStyleCnt="6">
        <dgm:presLayoutVars>
          <dgm:bulletEnabled val="1"/>
        </dgm:presLayoutVars>
      </dgm:prSet>
      <dgm:spPr/>
    </dgm:pt>
  </dgm:ptLst>
  <dgm:cxnLst>
    <dgm:cxn modelId="{6128740B-1682-4107-933E-C55A8A2A4B16}" type="presOf" srcId="{9DB7A726-6A3A-4EEC-B11E-B53B666D6E68}" destId="{E3BCB1E0-AFB1-47AC-A754-4005D2E0B27E}" srcOrd="1" destOrd="0" presId="urn:microsoft.com/office/officeart/2005/8/layout/process5"/>
    <dgm:cxn modelId="{73801914-07B0-4260-A842-03AD59BB5578}" type="presOf" srcId="{22E180B0-8F7F-413B-AEE9-8C773B9F1701}" destId="{5D00CD8C-6745-4D64-9E88-73ABC93C0150}" srcOrd="1" destOrd="0" presId="urn:microsoft.com/office/officeart/2005/8/layout/process5"/>
    <dgm:cxn modelId="{6E5CF729-65DF-47E8-B8D0-5756B3F892C1}" type="presOf" srcId="{62C2F012-4681-4A65-B02D-DF9C545DCB3F}" destId="{F4F0AAA8-2BC0-4166-8AF6-DF1E635BB4F2}" srcOrd="0" destOrd="0" presId="urn:microsoft.com/office/officeart/2005/8/layout/process5"/>
    <dgm:cxn modelId="{9BC23D2D-6F52-440E-A30B-1B8FE51DB227}" type="presOf" srcId="{073015E0-6A02-4A4F-A8B3-B987F666DBCC}" destId="{5F6981CC-1BBD-440A-8105-D55577B82818}" srcOrd="1" destOrd="0" presId="urn:microsoft.com/office/officeart/2005/8/layout/process5"/>
    <dgm:cxn modelId="{8DA0A42D-2DE2-47E4-8434-845D1B521999}" type="presOf" srcId="{762C2696-14FA-4835-9F0E-AF29DB6AC1A2}" destId="{3B4BCFB1-695C-4F76-8E82-FE1F0254DA5E}" srcOrd="0" destOrd="0" presId="urn:microsoft.com/office/officeart/2005/8/layout/process5"/>
    <dgm:cxn modelId="{A1FB6533-DD41-43DC-A8D4-55F3E18970AD}" type="presOf" srcId="{073015E0-6A02-4A4F-A8B3-B987F666DBCC}" destId="{C2957F45-28AF-4313-B127-26072707049F}" srcOrd="0" destOrd="0" presId="urn:microsoft.com/office/officeart/2005/8/layout/process5"/>
    <dgm:cxn modelId="{AF224034-7668-4F37-BABC-6AB88BD3B780}" srcId="{A6469EB9-D67E-4F4A-931F-8D6D45C11624}" destId="{1583C579-4B84-43EE-90D7-1A93D49119E7}" srcOrd="0" destOrd="0" parTransId="{FC8D5726-0C7B-405F-A4B0-776329160DE0}" sibTransId="{62C2F012-4681-4A65-B02D-DF9C545DCB3F}"/>
    <dgm:cxn modelId="{E7C01144-EE87-4DD4-A6BE-AD88A65B7FFA}" type="presOf" srcId="{CCEFC134-F601-4403-A06D-999EE8A05AC0}" destId="{0DFFB489-E83F-45A7-AA2D-EEB84E14908A}" srcOrd="1" destOrd="0" presId="urn:microsoft.com/office/officeart/2005/8/layout/process5"/>
    <dgm:cxn modelId="{2CB11351-D4FF-4E1F-9E75-E1FD93D22EE3}" srcId="{A6469EB9-D67E-4F4A-931F-8D6D45C11624}" destId="{1CAFB756-F3CE-4BEA-B631-08EC30C78DBA}" srcOrd="3" destOrd="0" parTransId="{B0C7D29D-EEFE-4944-BDE4-500C4A55172A}" sibTransId="{22E180B0-8F7F-413B-AEE9-8C773B9F1701}"/>
    <dgm:cxn modelId="{D4FE2751-2643-4A39-B985-07FE186F32EA}" srcId="{A6469EB9-D67E-4F4A-931F-8D6D45C11624}" destId="{E14B19AB-8198-4795-AC70-E640AC8C251C}" srcOrd="2" destOrd="0" parTransId="{250B27C1-B9F5-49B3-9A19-0FDF8C565712}" sibTransId="{073015E0-6A02-4A4F-A8B3-B987F666DBCC}"/>
    <dgm:cxn modelId="{0D51025F-E6D3-4C44-B62E-47030FD5C78E}" type="presOf" srcId="{A6469EB9-D67E-4F4A-931F-8D6D45C11624}" destId="{898544A5-B0CD-40A7-A52D-B8B82AE32EFB}" srcOrd="0" destOrd="0" presId="urn:microsoft.com/office/officeart/2005/8/layout/process5"/>
    <dgm:cxn modelId="{BC8AA280-5F10-4250-AE05-3652E6DD628D}" srcId="{A6469EB9-D67E-4F4A-931F-8D6D45C11624}" destId="{2AA783F3-36C5-4050-B0C3-CF45B9EA3DD5}" srcOrd="1" destOrd="0" parTransId="{31B58C49-84EB-462E-83FD-6F86BDD4389F}" sibTransId="{CCEFC134-F601-4403-A06D-999EE8A05AC0}"/>
    <dgm:cxn modelId="{CC2D6583-9A0B-43CC-884C-FFEC40E1A7F7}" type="presOf" srcId="{9DB7A726-6A3A-4EEC-B11E-B53B666D6E68}" destId="{1F3FD83E-9B89-4B78-A50E-7E827ABAAD73}" srcOrd="0" destOrd="0" presId="urn:microsoft.com/office/officeart/2005/8/layout/process5"/>
    <dgm:cxn modelId="{1319FC90-0994-4F38-96D5-5990E0B43AEA}" srcId="{A6469EB9-D67E-4F4A-931F-8D6D45C11624}" destId="{762C2696-14FA-4835-9F0E-AF29DB6AC1A2}" srcOrd="5" destOrd="0" parTransId="{CD05B235-0042-4E24-8DD7-108A49E01C0D}" sibTransId="{956B100A-98B2-45CC-AAD8-BCFE15CEC0C9}"/>
    <dgm:cxn modelId="{B5C5CB91-F9DD-45AD-85F6-032D67F060E7}" type="presOf" srcId="{1583C579-4B84-43EE-90D7-1A93D49119E7}" destId="{97F1B361-A631-4D44-A6DC-0BB99F727478}" srcOrd="0" destOrd="0" presId="urn:microsoft.com/office/officeart/2005/8/layout/process5"/>
    <dgm:cxn modelId="{F6CCE9AD-854C-4334-B8E2-D71ED337454E}" type="presOf" srcId="{CCEFC134-F601-4403-A06D-999EE8A05AC0}" destId="{40572237-B346-4DC5-8ACC-535E58592DF9}" srcOrd="0" destOrd="0" presId="urn:microsoft.com/office/officeart/2005/8/layout/process5"/>
    <dgm:cxn modelId="{A7A90DB3-E69F-479D-B48D-94FAE684861B}" type="presOf" srcId="{22E180B0-8F7F-413B-AEE9-8C773B9F1701}" destId="{89DE72C4-5AE7-4172-9C1D-76BC6EA2BE7F}" srcOrd="0" destOrd="0" presId="urn:microsoft.com/office/officeart/2005/8/layout/process5"/>
    <dgm:cxn modelId="{74957BC1-B797-4635-BC83-A556B58C88D5}" type="presOf" srcId="{1CAFB756-F3CE-4BEA-B631-08EC30C78DBA}" destId="{6A362D6C-A691-4D03-8ACE-A9DEF5FF64EA}" srcOrd="0" destOrd="0" presId="urn:microsoft.com/office/officeart/2005/8/layout/process5"/>
    <dgm:cxn modelId="{844162CE-8761-42DB-B486-69B6AB7B7412}" type="presOf" srcId="{62C2F012-4681-4A65-B02D-DF9C545DCB3F}" destId="{C68BB42A-5E3D-4288-B9B6-94D0BF029B2E}" srcOrd="1" destOrd="0" presId="urn:microsoft.com/office/officeart/2005/8/layout/process5"/>
    <dgm:cxn modelId="{83E73ED0-FAD6-478B-8737-60D5DDCE6BC8}" srcId="{A6469EB9-D67E-4F4A-931F-8D6D45C11624}" destId="{D35CCCDF-9093-4370-B9AF-B7832C19B8F2}" srcOrd="4" destOrd="0" parTransId="{09B8EFC3-7CAC-42BE-9387-3BAFD991037B}" sibTransId="{9DB7A726-6A3A-4EEC-B11E-B53B666D6E68}"/>
    <dgm:cxn modelId="{6D2B74D7-EDA4-42E0-B9B0-4544F35E06FD}" type="presOf" srcId="{E14B19AB-8198-4795-AC70-E640AC8C251C}" destId="{E70FE579-5488-48A3-B803-4E7E0CF322BF}" srcOrd="0" destOrd="0" presId="urn:microsoft.com/office/officeart/2005/8/layout/process5"/>
    <dgm:cxn modelId="{529026DE-2215-4A8E-B9EB-E00C9C68E276}" type="presOf" srcId="{2AA783F3-36C5-4050-B0C3-CF45B9EA3DD5}" destId="{A4CEA051-99ED-4316-A9B0-3185B07BF061}" srcOrd="0" destOrd="0" presId="urn:microsoft.com/office/officeart/2005/8/layout/process5"/>
    <dgm:cxn modelId="{5576DCE4-29D0-47FB-A5CF-9BF3D1456156}" type="presOf" srcId="{D35CCCDF-9093-4370-B9AF-B7832C19B8F2}" destId="{72F4C178-E2DF-4BF2-A620-4360B62C3D01}" srcOrd="0" destOrd="0" presId="urn:microsoft.com/office/officeart/2005/8/layout/process5"/>
    <dgm:cxn modelId="{61768CE0-02A8-4DAA-9B7E-21C0F0518098}" type="presParOf" srcId="{898544A5-B0CD-40A7-A52D-B8B82AE32EFB}" destId="{97F1B361-A631-4D44-A6DC-0BB99F727478}" srcOrd="0" destOrd="0" presId="urn:microsoft.com/office/officeart/2005/8/layout/process5"/>
    <dgm:cxn modelId="{930575D1-2EE0-4390-8107-D0D86749E588}" type="presParOf" srcId="{898544A5-B0CD-40A7-A52D-B8B82AE32EFB}" destId="{F4F0AAA8-2BC0-4166-8AF6-DF1E635BB4F2}" srcOrd="1" destOrd="0" presId="urn:microsoft.com/office/officeart/2005/8/layout/process5"/>
    <dgm:cxn modelId="{861B9C8A-0ADD-4D1C-9892-FBACDAE85FDF}" type="presParOf" srcId="{F4F0AAA8-2BC0-4166-8AF6-DF1E635BB4F2}" destId="{C68BB42A-5E3D-4288-B9B6-94D0BF029B2E}" srcOrd="0" destOrd="0" presId="urn:microsoft.com/office/officeart/2005/8/layout/process5"/>
    <dgm:cxn modelId="{15A3CEF2-8C11-478D-B83F-89CF6958DED0}" type="presParOf" srcId="{898544A5-B0CD-40A7-A52D-B8B82AE32EFB}" destId="{A4CEA051-99ED-4316-A9B0-3185B07BF061}" srcOrd="2" destOrd="0" presId="urn:microsoft.com/office/officeart/2005/8/layout/process5"/>
    <dgm:cxn modelId="{E7902AFD-8098-4233-B785-BE94497F557F}" type="presParOf" srcId="{898544A5-B0CD-40A7-A52D-B8B82AE32EFB}" destId="{40572237-B346-4DC5-8ACC-535E58592DF9}" srcOrd="3" destOrd="0" presId="urn:microsoft.com/office/officeart/2005/8/layout/process5"/>
    <dgm:cxn modelId="{8004A37D-69D2-46E3-8308-955C892C970F}" type="presParOf" srcId="{40572237-B346-4DC5-8ACC-535E58592DF9}" destId="{0DFFB489-E83F-45A7-AA2D-EEB84E14908A}" srcOrd="0" destOrd="0" presId="urn:microsoft.com/office/officeart/2005/8/layout/process5"/>
    <dgm:cxn modelId="{6A575F19-43E5-4D39-AF18-43A7141BB2A4}" type="presParOf" srcId="{898544A5-B0CD-40A7-A52D-B8B82AE32EFB}" destId="{E70FE579-5488-48A3-B803-4E7E0CF322BF}" srcOrd="4" destOrd="0" presId="urn:microsoft.com/office/officeart/2005/8/layout/process5"/>
    <dgm:cxn modelId="{27C5F5C9-0948-46DC-B60E-3CA3F983ABCB}" type="presParOf" srcId="{898544A5-B0CD-40A7-A52D-B8B82AE32EFB}" destId="{C2957F45-28AF-4313-B127-26072707049F}" srcOrd="5" destOrd="0" presId="urn:microsoft.com/office/officeart/2005/8/layout/process5"/>
    <dgm:cxn modelId="{57C3058B-4F2E-43BC-AAB7-5B8CE6D1D215}" type="presParOf" srcId="{C2957F45-28AF-4313-B127-26072707049F}" destId="{5F6981CC-1BBD-440A-8105-D55577B82818}" srcOrd="0" destOrd="0" presId="urn:microsoft.com/office/officeart/2005/8/layout/process5"/>
    <dgm:cxn modelId="{2798B6C1-B8D8-4648-A50D-7DD63F434B16}" type="presParOf" srcId="{898544A5-B0CD-40A7-A52D-B8B82AE32EFB}" destId="{6A362D6C-A691-4D03-8ACE-A9DEF5FF64EA}" srcOrd="6" destOrd="0" presId="urn:microsoft.com/office/officeart/2005/8/layout/process5"/>
    <dgm:cxn modelId="{ECDE0F89-B4BB-42B4-9977-F0CE14809FE3}" type="presParOf" srcId="{898544A5-B0CD-40A7-A52D-B8B82AE32EFB}" destId="{89DE72C4-5AE7-4172-9C1D-76BC6EA2BE7F}" srcOrd="7" destOrd="0" presId="urn:microsoft.com/office/officeart/2005/8/layout/process5"/>
    <dgm:cxn modelId="{16E9E218-5BC6-442E-9E42-62B1B1DAC34C}" type="presParOf" srcId="{89DE72C4-5AE7-4172-9C1D-76BC6EA2BE7F}" destId="{5D00CD8C-6745-4D64-9E88-73ABC93C0150}" srcOrd="0" destOrd="0" presId="urn:microsoft.com/office/officeart/2005/8/layout/process5"/>
    <dgm:cxn modelId="{D8B03A0A-77CB-459C-BED9-E2DE53A0A0EA}" type="presParOf" srcId="{898544A5-B0CD-40A7-A52D-B8B82AE32EFB}" destId="{72F4C178-E2DF-4BF2-A620-4360B62C3D01}" srcOrd="8" destOrd="0" presId="urn:microsoft.com/office/officeart/2005/8/layout/process5"/>
    <dgm:cxn modelId="{582C386A-F2EA-4158-A0B9-A2B33F408051}" type="presParOf" srcId="{898544A5-B0CD-40A7-A52D-B8B82AE32EFB}" destId="{1F3FD83E-9B89-4B78-A50E-7E827ABAAD73}" srcOrd="9" destOrd="0" presId="urn:microsoft.com/office/officeart/2005/8/layout/process5"/>
    <dgm:cxn modelId="{52414F92-3C29-4B5F-9311-77A4CE834027}" type="presParOf" srcId="{1F3FD83E-9B89-4B78-A50E-7E827ABAAD73}" destId="{E3BCB1E0-AFB1-47AC-A754-4005D2E0B27E}" srcOrd="0" destOrd="0" presId="urn:microsoft.com/office/officeart/2005/8/layout/process5"/>
    <dgm:cxn modelId="{7015DDA4-6793-4193-AAE9-1C711B3C4FEE}" type="presParOf" srcId="{898544A5-B0CD-40A7-A52D-B8B82AE32EFB}" destId="{3B4BCFB1-695C-4F76-8E82-FE1F0254DA5E}"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FA0FBE-7BAC-4C36-8AFA-CA4B64BCAF27}" type="doc">
      <dgm:prSet loTypeId="urn:microsoft.com/office/officeart/2005/8/layout/hList6" loCatId="list" qsTypeId="urn:microsoft.com/office/officeart/2005/8/quickstyle/simple1" qsCatId="simple" csTypeId="urn:microsoft.com/office/officeart/2005/8/colors/accent5_1" csCatId="accent5" phldr="1"/>
      <dgm:spPr/>
      <dgm:t>
        <a:bodyPr/>
        <a:lstStyle/>
        <a:p>
          <a:endParaRPr lang="es-CO"/>
        </a:p>
      </dgm:t>
    </dgm:pt>
    <dgm:pt modelId="{E1B9A294-AAD5-4197-B70A-6AF4528AD9DA}">
      <dgm:prSet phldrT="[Texto]" custT="1"/>
      <dgm:spPr/>
      <dgm:t>
        <a:bodyPr/>
        <a:lstStyle/>
        <a:p>
          <a:endParaRPr lang="es-CO" sz="1800" b="0" i="0" dirty="0">
            <a:latin typeface="+mj-lt"/>
          </a:endParaRPr>
        </a:p>
        <a:p>
          <a:r>
            <a:rPr lang="es-CO" sz="1800" b="1" i="0" dirty="0">
              <a:solidFill>
                <a:srgbClr val="1F1A34"/>
              </a:solidFill>
              <a:latin typeface="+mj-lt"/>
            </a:rPr>
            <a:t>Listos para colgar, sistema cerrado, bolsas o contenedores de gran volumen:</a:t>
          </a:r>
        </a:p>
        <a:p>
          <a:r>
            <a:rPr lang="es-CO" sz="1800" b="0" i="0" dirty="0">
              <a:solidFill>
                <a:srgbClr val="1F1A34"/>
              </a:solidFill>
              <a:latin typeface="+mj-lt"/>
            </a:rPr>
            <a:t>Tiempo de colgar 24-48 horas.</a:t>
          </a:r>
        </a:p>
        <a:p>
          <a:r>
            <a:rPr lang="es-CO" sz="1800" b="0" i="0" dirty="0">
              <a:solidFill>
                <a:srgbClr val="1F1A34"/>
              </a:solidFill>
              <a:latin typeface="+mj-lt"/>
            </a:rPr>
            <a:t>Reducción del riesgo de infección.</a:t>
          </a:r>
        </a:p>
        <a:p>
          <a:r>
            <a:rPr lang="es-CO" sz="1800" b="0" i="0" dirty="0">
              <a:solidFill>
                <a:srgbClr val="1F1A34"/>
              </a:solidFill>
              <a:latin typeface="+mj-lt"/>
            </a:rPr>
            <a:t>No se pueden agregar componentes modulares</a:t>
          </a:r>
        </a:p>
        <a:p>
          <a:endParaRPr lang="es-CO" sz="1700" dirty="0"/>
        </a:p>
      </dgm:t>
    </dgm:pt>
    <dgm:pt modelId="{6F47E622-7051-4FE7-944E-33070F8DA9E3}" type="parTrans" cxnId="{57B5A786-57E4-45D9-B73F-5F36F9F9ADD5}">
      <dgm:prSet/>
      <dgm:spPr/>
      <dgm:t>
        <a:bodyPr/>
        <a:lstStyle/>
        <a:p>
          <a:endParaRPr lang="es-CO"/>
        </a:p>
      </dgm:t>
    </dgm:pt>
    <dgm:pt modelId="{4D4E1F86-3A42-45E5-A2D2-D49F732AFD67}" type="sibTrans" cxnId="{57B5A786-57E4-45D9-B73F-5F36F9F9ADD5}">
      <dgm:prSet/>
      <dgm:spPr/>
      <dgm:t>
        <a:bodyPr/>
        <a:lstStyle/>
        <a:p>
          <a:endParaRPr lang="es-CO"/>
        </a:p>
      </dgm:t>
    </dgm:pt>
    <dgm:pt modelId="{B0A2977B-E9EC-4DC9-A6E5-D94C434DF4E3}">
      <dgm:prSet phldrT="[Texto]" custT="1"/>
      <dgm:spPr/>
      <dgm:t>
        <a:bodyPr/>
        <a:lstStyle/>
        <a:p>
          <a:pPr algn="ctr"/>
          <a:r>
            <a:rPr lang="es-CO" sz="1800" b="1" i="0" dirty="0">
              <a:solidFill>
                <a:srgbClr val="1F1A34"/>
              </a:solidFill>
              <a:latin typeface="+mj-lt"/>
            </a:rPr>
            <a:t>Latas, bolsas o cartones de líquidos de menor volumen sistema abierto:</a:t>
          </a:r>
        </a:p>
        <a:p>
          <a:pPr algn="ctr"/>
          <a:r>
            <a:rPr lang="es-CO" sz="1800" b="0" i="0" dirty="0">
              <a:solidFill>
                <a:srgbClr val="1F1A34"/>
              </a:solidFill>
              <a:latin typeface="+mj-lt"/>
            </a:rPr>
            <a:t>Tiempo de colgar 8 horas.</a:t>
          </a:r>
        </a:p>
        <a:p>
          <a:pPr algn="ctr"/>
          <a:r>
            <a:rPr lang="es-CO" sz="1800" b="0" i="0" dirty="0">
              <a:solidFill>
                <a:srgbClr val="1F1A34"/>
              </a:solidFill>
              <a:latin typeface="+mj-lt"/>
            </a:rPr>
            <a:t>Mayor riesgo de infección.</a:t>
          </a:r>
        </a:p>
        <a:p>
          <a:pPr algn="ctr"/>
          <a:r>
            <a:rPr lang="es-CO" sz="1800" b="0" i="0" dirty="0">
              <a:solidFill>
                <a:srgbClr val="1F1A34"/>
              </a:solidFill>
              <a:latin typeface="+mj-lt"/>
            </a:rPr>
            <a:t>No se puede agregar componentes modulares.</a:t>
          </a:r>
          <a:endParaRPr lang="es-CO" sz="1800" b="1" dirty="0">
            <a:solidFill>
              <a:srgbClr val="1F1A34"/>
            </a:solidFill>
            <a:latin typeface="+mj-lt"/>
          </a:endParaRPr>
        </a:p>
      </dgm:t>
    </dgm:pt>
    <dgm:pt modelId="{0546F103-ED4D-4D27-A0A7-6DB92BBC780C}" type="parTrans" cxnId="{C8907DBD-3117-45A9-B13B-082EDED2A666}">
      <dgm:prSet/>
      <dgm:spPr/>
      <dgm:t>
        <a:bodyPr/>
        <a:lstStyle/>
        <a:p>
          <a:endParaRPr lang="es-CO"/>
        </a:p>
      </dgm:t>
    </dgm:pt>
    <dgm:pt modelId="{9D76A035-10EA-463F-818E-D9DCABE2702C}" type="sibTrans" cxnId="{C8907DBD-3117-45A9-B13B-082EDED2A666}">
      <dgm:prSet/>
      <dgm:spPr/>
      <dgm:t>
        <a:bodyPr/>
        <a:lstStyle/>
        <a:p>
          <a:endParaRPr lang="es-CO"/>
        </a:p>
      </dgm:t>
    </dgm:pt>
    <dgm:pt modelId="{C315D05C-8D56-4472-966F-ADC09BD51177}">
      <dgm:prSet phldrT="[Texto]" custT="1"/>
      <dgm:spPr/>
      <dgm:t>
        <a:bodyPr/>
        <a:lstStyle/>
        <a:p>
          <a:pPr algn="ctr"/>
          <a:r>
            <a:rPr lang="es-CO" sz="1800" b="1" i="0" dirty="0">
              <a:solidFill>
                <a:srgbClr val="1F1A34"/>
              </a:solidFill>
              <a:latin typeface="+mj-lt"/>
            </a:rPr>
            <a:t>Fórmulas en polvo que requieren preparación:</a:t>
          </a:r>
        </a:p>
        <a:p>
          <a:pPr algn="ctr"/>
          <a:r>
            <a:rPr lang="es-CO" sz="1800" b="0" i="0" dirty="0">
              <a:solidFill>
                <a:srgbClr val="1F1A34"/>
              </a:solidFill>
              <a:latin typeface="+mj-lt"/>
            </a:rPr>
            <a:t>Tiempo de colgar 4 horas.</a:t>
          </a:r>
        </a:p>
        <a:p>
          <a:pPr algn="ctr"/>
          <a:r>
            <a:rPr lang="es-CO" sz="1800" b="0" i="0" dirty="0">
              <a:solidFill>
                <a:srgbClr val="1F1A34"/>
              </a:solidFill>
              <a:latin typeface="+mj-lt"/>
            </a:rPr>
            <a:t>Mayor riesgo de infección.</a:t>
          </a:r>
        </a:p>
        <a:p>
          <a:pPr algn="ctr"/>
          <a:r>
            <a:rPr lang="es-CO" sz="1800" b="0" i="0" dirty="0">
              <a:solidFill>
                <a:srgbClr val="1F1A34"/>
              </a:solidFill>
              <a:latin typeface="+mj-lt"/>
            </a:rPr>
            <a:t>Necesita ser preparado en sala de fórmulas especiales.</a:t>
          </a:r>
        </a:p>
        <a:p>
          <a:pPr algn="ctr"/>
          <a:r>
            <a:rPr lang="es-CO" sz="1800" b="0" i="0" dirty="0">
              <a:solidFill>
                <a:srgbClr val="1F1A34"/>
              </a:solidFill>
              <a:latin typeface="+mj-lt"/>
            </a:rPr>
            <a:t>Requiere agua estéril.</a:t>
          </a:r>
          <a:endParaRPr lang="es-CO" sz="1800" b="1" dirty="0">
            <a:solidFill>
              <a:srgbClr val="1F1A34"/>
            </a:solidFill>
            <a:latin typeface="+mj-lt"/>
          </a:endParaRPr>
        </a:p>
      </dgm:t>
    </dgm:pt>
    <dgm:pt modelId="{3A536CD1-FDE6-439B-9F9E-4D69CC696D9C}" type="parTrans" cxnId="{FA910367-7301-482B-AA2C-C2A4EA09F036}">
      <dgm:prSet/>
      <dgm:spPr/>
      <dgm:t>
        <a:bodyPr/>
        <a:lstStyle/>
        <a:p>
          <a:endParaRPr lang="es-CO"/>
        </a:p>
      </dgm:t>
    </dgm:pt>
    <dgm:pt modelId="{5F2CDCF4-AC8E-4D9B-8AF1-65766C301C9C}" type="sibTrans" cxnId="{FA910367-7301-482B-AA2C-C2A4EA09F036}">
      <dgm:prSet/>
      <dgm:spPr/>
      <dgm:t>
        <a:bodyPr/>
        <a:lstStyle/>
        <a:p>
          <a:endParaRPr lang="es-CO"/>
        </a:p>
      </dgm:t>
    </dgm:pt>
    <dgm:pt modelId="{AD60F929-5B6A-4A11-9FD0-4254941857DC}" type="pres">
      <dgm:prSet presAssocID="{A7FA0FBE-7BAC-4C36-8AFA-CA4B64BCAF27}" presName="Name0" presStyleCnt="0">
        <dgm:presLayoutVars>
          <dgm:dir/>
          <dgm:resizeHandles val="exact"/>
        </dgm:presLayoutVars>
      </dgm:prSet>
      <dgm:spPr/>
    </dgm:pt>
    <dgm:pt modelId="{C94504F4-C803-449C-BABC-CEA8C158E538}" type="pres">
      <dgm:prSet presAssocID="{E1B9A294-AAD5-4197-B70A-6AF4528AD9DA}" presName="node" presStyleLbl="node1" presStyleIdx="0" presStyleCnt="3">
        <dgm:presLayoutVars>
          <dgm:bulletEnabled val="1"/>
        </dgm:presLayoutVars>
      </dgm:prSet>
      <dgm:spPr/>
    </dgm:pt>
    <dgm:pt modelId="{C3507F8B-DBAE-42C6-BDFD-CB48CB403271}" type="pres">
      <dgm:prSet presAssocID="{4D4E1F86-3A42-45E5-A2D2-D49F732AFD67}" presName="sibTrans" presStyleCnt="0"/>
      <dgm:spPr/>
    </dgm:pt>
    <dgm:pt modelId="{BAE5C499-5743-47BF-BC35-1ABCB29ECD88}" type="pres">
      <dgm:prSet presAssocID="{B0A2977B-E9EC-4DC9-A6E5-D94C434DF4E3}" presName="node" presStyleLbl="node1" presStyleIdx="1" presStyleCnt="3" custLinFactNeighborX="-5497" custLinFactNeighborY="1509">
        <dgm:presLayoutVars>
          <dgm:bulletEnabled val="1"/>
        </dgm:presLayoutVars>
      </dgm:prSet>
      <dgm:spPr/>
    </dgm:pt>
    <dgm:pt modelId="{53EACD7B-7884-4B66-8902-69FE2E720A64}" type="pres">
      <dgm:prSet presAssocID="{9D76A035-10EA-463F-818E-D9DCABE2702C}" presName="sibTrans" presStyleCnt="0"/>
      <dgm:spPr/>
    </dgm:pt>
    <dgm:pt modelId="{143C8C1D-5F77-4A4A-A2E6-4A3DD4B13AE6}" type="pres">
      <dgm:prSet presAssocID="{C315D05C-8D56-4472-966F-ADC09BD51177}" presName="node" presStyleLbl="node1" presStyleIdx="2" presStyleCnt="3">
        <dgm:presLayoutVars>
          <dgm:bulletEnabled val="1"/>
        </dgm:presLayoutVars>
      </dgm:prSet>
      <dgm:spPr/>
    </dgm:pt>
  </dgm:ptLst>
  <dgm:cxnLst>
    <dgm:cxn modelId="{C87CD937-9396-4584-94A7-6EE5FB87C0A3}" type="presOf" srcId="{C315D05C-8D56-4472-966F-ADC09BD51177}" destId="{143C8C1D-5F77-4A4A-A2E6-4A3DD4B13AE6}" srcOrd="0" destOrd="0" presId="urn:microsoft.com/office/officeart/2005/8/layout/hList6"/>
    <dgm:cxn modelId="{555A4644-F5D5-4A61-B366-ABC439EF9E95}" type="presOf" srcId="{E1B9A294-AAD5-4197-B70A-6AF4528AD9DA}" destId="{C94504F4-C803-449C-BABC-CEA8C158E538}" srcOrd="0" destOrd="0" presId="urn:microsoft.com/office/officeart/2005/8/layout/hList6"/>
    <dgm:cxn modelId="{651CCF55-E76F-4630-9AB5-D8F1A68FA519}" type="presOf" srcId="{A7FA0FBE-7BAC-4C36-8AFA-CA4B64BCAF27}" destId="{AD60F929-5B6A-4A11-9FD0-4254941857DC}" srcOrd="0" destOrd="0" presId="urn:microsoft.com/office/officeart/2005/8/layout/hList6"/>
    <dgm:cxn modelId="{FA910367-7301-482B-AA2C-C2A4EA09F036}" srcId="{A7FA0FBE-7BAC-4C36-8AFA-CA4B64BCAF27}" destId="{C315D05C-8D56-4472-966F-ADC09BD51177}" srcOrd="2" destOrd="0" parTransId="{3A536CD1-FDE6-439B-9F9E-4D69CC696D9C}" sibTransId="{5F2CDCF4-AC8E-4D9B-8AF1-65766C301C9C}"/>
    <dgm:cxn modelId="{57B5A786-57E4-45D9-B73F-5F36F9F9ADD5}" srcId="{A7FA0FBE-7BAC-4C36-8AFA-CA4B64BCAF27}" destId="{E1B9A294-AAD5-4197-B70A-6AF4528AD9DA}" srcOrd="0" destOrd="0" parTransId="{6F47E622-7051-4FE7-944E-33070F8DA9E3}" sibTransId="{4D4E1F86-3A42-45E5-A2D2-D49F732AFD67}"/>
    <dgm:cxn modelId="{BA4BD7A1-9A3C-4FCB-99A4-B15585AD694D}" type="presOf" srcId="{B0A2977B-E9EC-4DC9-A6E5-D94C434DF4E3}" destId="{BAE5C499-5743-47BF-BC35-1ABCB29ECD88}" srcOrd="0" destOrd="0" presId="urn:microsoft.com/office/officeart/2005/8/layout/hList6"/>
    <dgm:cxn modelId="{C8907DBD-3117-45A9-B13B-082EDED2A666}" srcId="{A7FA0FBE-7BAC-4C36-8AFA-CA4B64BCAF27}" destId="{B0A2977B-E9EC-4DC9-A6E5-D94C434DF4E3}" srcOrd="1" destOrd="0" parTransId="{0546F103-ED4D-4D27-A0A7-6DB92BBC780C}" sibTransId="{9D76A035-10EA-463F-818E-D9DCABE2702C}"/>
    <dgm:cxn modelId="{7558C143-E50D-4037-B5E2-41321DA31DB6}" type="presParOf" srcId="{AD60F929-5B6A-4A11-9FD0-4254941857DC}" destId="{C94504F4-C803-449C-BABC-CEA8C158E538}" srcOrd="0" destOrd="0" presId="urn:microsoft.com/office/officeart/2005/8/layout/hList6"/>
    <dgm:cxn modelId="{C6BD075B-05EB-4F3E-B724-6CB328DC91D6}" type="presParOf" srcId="{AD60F929-5B6A-4A11-9FD0-4254941857DC}" destId="{C3507F8B-DBAE-42C6-BDFD-CB48CB403271}" srcOrd="1" destOrd="0" presId="urn:microsoft.com/office/officeart/2005/8/layout/hList6"/>
    <dgm:cxn modelId="{93E4CDF3-2C1D-4827-B0F9-958FEFB8F659}" type="presParOf" srcId="{AD60F929-5B6A-4A11-9FD0-4254941857DC}" destId="{BAE5C499-5743-47BF-BC35-1ABCB29ECD88}" srcOrd="2" destOrd="0" presId="urn:microsoft.com/office/officeart/2005/8/layout/hList6"/>
    <dgm:cxn modelId="{C0B08688-2139-4ADB-9747-BDBFFCCA58B1}" type="presParOf" srcId="{AD60F929-5B6A-4A11-9FD0-4254941857DC}" destId="{53EACD7B-7884-4B66-8902-69FE2E720A64}" srcOrd="3" destOrd="0" presId="urn:microsoft.com/office/officeart/2005/8/layout/hList6"/>
    <dgm:cxn modelId="{F9CB5BA2-6463-4DE2-8525-2DE233ADD1E7}" type="presParOf" srcId="{AD60F929-5B6A-4A11-9FD0-4254941857DC}" destId="{143C8C1D-5F77-4A4A-A2E6-4A3DD4B13AE6}"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1B361-A631-4D44-A6DC-0BB99F727478}">
      <dsp:nvSpPr>
        <dsp:cNvPr id="0" name=""/>
        <dsp:cNvSpPr/>
      </dsp:nvSpPr>
      <dsp:spPr>
        <a:xfrm>
          <a:off x="47662" y="270498"/>
          <a:ext cx="2707639" cy="1624583"/>
        </a:xfrm>
        <a:prstGeom prst="roundRect">
          <a:avLst>
            <a:gd name="adj" fmla="val 10000"/>
          </a:avLst>
        </a:prstGeom>
        <a:solidFill>
          <a:srgbClr val="1F1A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Diseñe órdenes estandarizadas</a:t>
          </a:r>
          <a:endParaRPr lang="es-CO" sz="1800" kern="1200" dirty="0"/>
        </a:p>
      </dsp:txBody>
      <dsp:txXfrm>
        <a:off x="95244" y="318080"/>
        <a:ext cx="2612475" cy="1529419"/>
      </dsp:txXfrm>
    </dsp:sp>
    <dsp:sp modelId="{F4F0AAA8-2BC0-4166-8AF6-DF1E635BB4F2}">
      <dsp:nvSpPr>
        <dsp:cNvPr id="0" name=""/>
        <dsp:cNvSpPr/>
      </dsp:nvSpPr>
      <dsp:spPr>
        <a:xfrm>
          <a:off x="2993573" y="747042"/>
          <a:ext cx="574019" cy="671494"/>
        </a:xfrm>
        <a:prstGeom prst="rightArrow">
          <a:avLst>
            <a:gd name="adj1" fmla="val 60000"/>
            <a:gd name="adj2" fmla="val 50000"/>
          </a:avLst>
        </a:prstGeom>
        <a:solidFill>
          <a:srgbClr val="1F1A3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O" sz="1300" kern="1200">
            <a:solidFill>
              <a:schemeClr val="tx2">
                <a:lumMod val="50000"/>
              </a:schemeClr>
            </a:solidFill>
          </a:endParaRPr>
        </a:p>
      </dsp:txBody>
      <dsp:txXfrm>
        <a:off x="2993573" y="881341"/>
        <a:ext cx="401813" cy="402896"/>
      </dsp:txXfrm>
    </dsp:sp>
    <dsp:sp modelId="{A4CEA051-99ED-4316-A9B0-3185B07BF061}">
      <dsp:nvSpPr>
        <dsp:cNvPr id="0" name=""/>
        <dsp:cNvSpPr/>
      </dsp:nvSpPr>
      <dsp:spPr>
        <a:xfrm>
          <a:off x="3838357" y="270498"/>
          <a:ext cx="2707639" cy="1624583"/>
        </a:xfrm>
        <a:prstGeom prst="roundRect">
          <a:avLst>
            <a:gd name="adj" fmla="val 10000"/>
          </a:avLst>
        </a:prstGeom>
        <a:solidFill>
          <a:srgbClr val="275379">
            <a:alpha val="8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Incluya todos los elementos críticos en las órdenes de NE</a:t>
          </a:r>
          <a:endParaRPr lang="es-CO" sz="1800" kern="1200" dirty="0"/>
        </a:p>
      </dsp:txBody>
      <dsp:txXfrm>
        <a:off x="3885939" y="318080"/>
        <a:ext cx="2612475" cy="1529419"/>
      </dsp:txXfrm>
    </dsp:sp>
    <dsp:sp modelId="{40572237-B346-4DC5-8ACC-535E58592DF9}">
      <dsp:nvSpPr>
        <dsp:cNvPr id="0" name=""/>
        <dsp:cNvSpPr/>
      </dsp:nvSpPr>
      <dsp:spPr>
        <a:xfrm>
          <a:off x="6784268" y="747042"/>
          <a:ext cx="574019" cy="671494"/>
        </a:xfrm>
        <a:prstGeom prst="rightArrow">
          <a:avLst>
            <a:gd name="adj1" fmla="val 60000"/>
            <a:gd name="adj2" fmla="val 50000"/>
          </a:avLst>
        </a:prstGeom>
        <a:solidFill>
          <a:srgbClr val="27537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O" sz="1300" kern="1200">
            <a:solidFill>
              <a:schemeClr val="tx2">
                <a:lumMod val="50000"/>
              </a:schemeClr>
            </a:solidFill>
          </a:endParaRPr>
        </a:p>
      </dsp:txBody>
      <dsp:txXfrm>
        <a:off x="6784268" y="881341"/>
        <a:ext cx="401813" cy="402896"/>
      </dsp:txXfrm>
    </dsp:sp>
    <dsp:sp modelId="{E70FE579-5488-48A3-B803-4E7E0CF322BF}">
      <dsp:nvSpPr>
        <dsp:cNvPr id="0" name=""/>
        <dsp:cNvSpPr/>
      </dsp:nvSpPr>
      <dsp:spPr>
        <a:xfrm>
          <a:off x="7629052" y="270498"/>
          <a:ext cx="2707639" cy="1624583"/>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BR" sz="1800" b="1" kern="1200" dirty="0"/>
            <a:t>Evite abreviaturas </a:t>
          </a:r>
          <a:r>
            <a:rPr lang="pt-BR" sz="1800" b="0" kern="1200" dirty="0"/>
            <a:t>no </a:t>
          </a:r>
          <a:r>
            <a:rPr lang="pt-BR" sz="1800" b="0" kern="1200" dirty="0" err="1"/>
            <a:t>aprobadas</a:t>
          </a:r>
          <a:r>
            <a:rPr lang="pt-BR" sz="1800" b="0" kern="1200" dirty="0"/>
            <a:t> o </a:t>
          </a:r>
          <a:r>
            <a:rPr lang="es-CO" sz="1800" b="0" kern="1200" dirty="0"/>
            <a:t>expresiones</a:t>
          </a:r>
          <a:r>
            <a:rPr lang="pt-BR" sz="1800" b="0" kern="1200" dirty="0"/>
            <a:t> numéricas inapropriadas</a:t>
          </a:r>
          <a:endParaRPr lang="es-CO" sz="1800" b="0" kern="1200" dirty="0"/>
        </a:p>
      </dsp:txBody>
      <dsp:txXfrm>
        <a:off x="7676634" y="318080"/>
        <a:ext cx="2612475" cy="1529419"/>
      </dsp:txXfrm>
    </dsp:sp>
    <dsp:sp modelId="{C2957F45-28AF-4313-B127-26072707049F}">
      <dsp:nvSpPr>
        <dsp:cNvPr id="0" name=""/>
        <dsp:cNvSpPr/>
      </dsp:nvSpPr>
      <dsp:spPr>
        <a:xfrm rot="5400000">
          <a:off x="8717726" y="1998711"/>
          <a:ext cx="530290" cy="671494"/>
        </a:xfrm>
        <a:prstGeom prst="rightArrow">
          <a:avLst>
            <a:gd name="adj1" fmla="val 60000"/>
            <a:gd name="adj2" fmla="val 50000"/>
          </a:avLst>
        </a:prstGeom>
        <a:solidFill>
          <a:schemeClr val="accent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O" sz="1300" kern="1200">
            <a:solidFill>
              <a:schemeClr val="tx2">
                <a:lumMod val="50000"/>
              </a:schemeClr>
            </a:solidFill>
          </a:endParaRPr>
        </a:p>
      </dsp:txBody>
      <dsp:txXfrm rot="-5400000">
        <a:off x="8781424" y="2069313"/>
        <a:ext cx="402896" cy="371203"/>
      </dsp:txXfrm>
    </dsp:sp>
    <dsp:sp modelId="{6A362D6C-A691-4D03-8ACE-A9DEF5FF64EA}">
      <dsp:nvSpPr>
        <dsp:cNvPr id="0" name=""/>
        <dsp:cNvSpPr/>
      </dsp:nvSpPr>
      <dsp:spPr>
        <a:xfrm>
          <a:off x="7629052" y="2708277"/>
          <a:ext cx="2707639" cy="1624583"/>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a:t>Utilice </a:t>
          </a:r>
          <a:r>
            <a:rPr lang="es-CO" sz="1600" b="1" kern="1200" dirty="0"/>
            <a:t>términos genéricos </a:t>
          </a:r>
          <a:r>
            <a:rPr lang="es-CO" sz="1600" kern="1200" dirty="0"/>
            <a:t>para describir la fórmula. Complete todos los elementos de la orden de NE cuando se modifica o reordena la NE</a:t>
          </a:r>
        </a:p>
      </dsp:txBody>
      <dsp:txXfrm>
        <a:off x="7676634" y="2755859"/>
        <a:ext cx="2612475" cy="1529419"/>
      </dsp:txXfrm>
    </dsp:sp>
    <dsp:sp modelId="{89DE72C4-5AE7-4172-9C1D-76BC6EA2BE7F}">
      <dsp:nvSpPr>
        <dsp:cNvPr id="0" name=""/>
        <dsp:cNvSpPr/>
      </dsp:nvSpPr>
      <dsp:spPr>
        <a:xfrm rot="10836095">
          <a:off x="6816744" y="3165091"/>
          <a:ext cx="574051" cy="671494"/>
        </a:xfrm>
        <a:prstGeom prst="rightArrow">
          <a:avLst>
            <a:gd name="adj1" fmla="val 60000"/>
            <a:gd name="adj2" fmla="val 50000"/>
          </a:avLst>
        </a:prstGeom>
        <a:solidFill>
          <a:srgbClr val="76717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O" sz="1300" kern="1200">
            <a:solidFill>
              <a:schemeClr val="tx2">
                <a:lumMod val="50000"/>
              </a:schemeClr>
            </a:solidFill>
          </a:endParaRPr>
        </a:p>
      </dsp:txBody>
      <dsp:txXfrm rot="10800000">
        <a:off x="6988954" y="3300294"/>
        <a:ext cx="401836" cy="402896"/>
      </dsp:txXfrm>
    </dsp:sp>
    <dsp:sp modelId="{72F4C178-E2DF-4BF2-A620-4360B62C3D01}">
      <dsp:nvSpPr>
        <dsp:cNvPr id="0" name=""/>
        <dsp:cNvSpPr/>
      </dsp:nvSpPr>
      <dsp:spPr>
        <a:xfrm>
          <a:off x="3838357" y="2668475"/>
          <a:ext cx="2707639" cy="1624583"/>
        </a:xfrm>
        <a:prstGeom prst="roundRect">
          <a:avLst>
            <a:gd name="adj" fmla="val 10000"/>
          </a:avLst>
        </a:prstGeom>
        <a:solidFill>
          <a:srgbClr val="CBCBC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b="1" kern="1200" dirty="0">
              <a:solidFill>
                <a:srgbClr val="1F1A34"/>
              </a:solidFill>
            </a:rPr>
            <a:t>Suministre instrucciones claras</a:t>
          </a:r>
          <a:r>
            <a:rPr lang="es-CO" sz="1600" b="0" kern="1200" dirty="0">
              <a:solidFill>
                <a:srgbClr val="1F1A34"/>
              </a:solidFill>
            </a:rPr>
            <a:t> relacionadas a los productos modulares</a:t>
          </a:r>
        </a:p>
      </dsp:txBody>
      <dsp:txXfrm>
        <a:off x="3885939" y="2716057"/>
        <a:ext cx="2612475" cy="1529419"/>
      </dsp:txXfrm>
    </dsp:sp>
    <dsp:sp modelId="{1F3FD83E-9B89-4B78-A50E-7E827ABAAD73}">
      <dsp:nvSpPr>
        <dsp:cNvPr id="0" name=""/>
        <dsp:cNvSpPr/>
      </dsp:nvSpPr>
      <dsp:spPr>
        <a:xfrm rot="10763905">
          <a:off x="3026049" y="3164750"/>
          <a:ext cx="574051" cy="671494"/>
        </a:xfrm>
        <a:prstGeom prst="rightArrow">
          <a:avLst>
            <a:gd name="adj1" fmla="val 60000"/>
            <a:gd name="adj2" fmla="val 50000"/>
          </a:avLst>
        </a:prstGeom>
        <a:solidFill>
          <a:srgbClr val="CBCBCB"/>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O" sz="1300" kern="1200">
            <a:solidFill>
              <a:schemeClr val="tx2">
                <a:lumMod val="50000"/>
              </a:schemeClr>
            </a:solidFill>
          </a:endParaRPr>
        </a:p>
      </dsp:txBody>
      <dsp:txXfrm rot="10800000">
        <a:off x="3198259" y="3298145"/>
        <a:ext cx="401836" cy="402896"/>
      </dsp:txXfrm>
    </dsp:sp>
    <dsp:sp modelId="{3B4BCFB1-695C-4F76-8E82-FE1F0254DA5E}">
      <dsp:nvSpPr>
        <dsp:cNvPr id="0" name=""/>
        <dsp:cNvSpPr/>
      </dsp:nvSpPr>
      <dsp:spPr>
        <a:xfrm>
          <a:off x="47662" y="2708277"/>
          <a:ext cx="2707639" cy="1624583"/>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a:solidFill>
                <a:srgbClr val="1F1A34"/>
              </a:solidFill>
            </a:rPr>
            <a:t>Establezca políticas y procedimientos para la preparación de productos de NE en polvo</a:t>
          </a:r>
        </a:p>
      </dsp:txBody>
      <dsp:txXfrm>
        <a:off x="95244" y="2755859"/>
        <a:ext cx="2612475" cy="15294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504F4-C803-449C-BABC-CEA8C158E538}">
      <dsp:nvSpPr>
        <dsp:cNvPr id="0" name=""/>
        <dsp:cNvSpPr/>
      </dsp:nvSpPr>
      <dsp:spPr>
        <a:xfrm rot="16200000">
          <a:off x="-731155" y="732312"/>
          <a:ext cx="4472528" cy="3007903"/>
        </a:xfrm>
        <a:prstGeom prst="flowChartManualOperation">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endParaRPr lang="es-CO" sz="1800" b="0" i="0" kern="1200" dirty="0">
            <a:latin typeface="+mj-lt"/>
          </a:endParaRPr>
        </a:p>
        <a:p>
          <a:pPr marL="0" lvl="0" indent="0" algn="ctr" defTabSz="800100">
            <a:lnSpc>
              <a:spcPct val="90000"/>
            </a:lnSpc>
            <a:spcBef>
              <a:spcPct val="0"/>
            </a:spcBef>
            <a:spcAft>
              <a:spcPct val="35000"/>
            </a:spcAft>
            <a:buNone/>
          </a:pPr>
          <a:r>
            <a:rPr lang="es-CO" sz="1800" b="1" i="0" kern="1200" dirty="0">
              <a:solidFill>
                <a:srgbClr val="1F1A34"/>
              </a:solidFill>
              <a:latin typeface="+mj-lt"/>
            </a:rPr>
            <a:t>Listos para colgar, sistema cerrado, bolsas o contenedores de gran volumen:</a:t>
          </a:r>
        </a:p>
        <a:p>
          <a:pPr marL="0" lvl="0" indent="0" algn="ctr" defTabSz="800100">
            <a:lnSpc>
              <a:spcPct val="90000"/>
            </a:lnSpc>
            <a:spcBef>
              <a:spcPct val="0"/>
            </a:spcBef>
            <a:spcAft>
              <a:spcPct val="35000"/>
            </a:spcAft>
            <a:buNone/>
          </a:pPr>
          <a:r>
            <a:rPr lang="es-CO" sz="1800" b="0" i="0" kern="1200" dirty="0">
              <a:solidFill>
                <a:srgbClr val="1F1A34"/>
              </a:solidFill>
              <a:latin typeface="+mj-lt"/>
            </a:rPr>
            <a:t>Tiempo de colgar 24-48 horas.</a:t>
          </a:r>
        </a:p>
        <a:p>
          <a:pPr marL="0" lvl="0" indent="0" algn="ctr" defTabSz="800100">
            <a:lnSpc>
              <a:spcPct val="90000"/>
            </a:lnSpc>
            <a:spcBef>
              <a:spcPct val="0"/>
            </a:spcBef>
            <a:spcAft>
              <a:spcPct val="35000"/>
            </a:spcAft>
            <a:buNone/>
          </a:pPr>
          <a:r>
            <a:rPr lang="es-CO" sz="1800" b="0" i="0" kern="1200" dirty="0">
              <a:solidFill>
                <a:srgbClr val="1F1A34"/>
              </a:solidFill>
              <a:latin typeface="+mj-lt"/>
            </a:rPr>
            <a:t>Reducción del riesgo de infección.</a:t>
          </a:r>
        </a:p>
        <a:p>
          <a:pPr marL="0" lvl="0" indent="0" algn="ctr" defTabSz="800100">
            <a:lnSpc>
              <a:spcPct val="90000"/>
            </a:lnSpc>
            <a:spcBef>
              <a:spcPct val="0"/>
            </a:spcBef>
            <a:spcAft>
              <a:spcPct val="35000"/>
            </a:spcAft>
            <a:buNone/>
          </a:pPr>
          <a:r>
            <a:rPr lang="es-CO" sz="1800" b="0" i="0" kern="1200" dirty="0">
              <a:solidFill>
                <a:srgbClr val="1F1A34"/>
              </a:solidFill>
              <a:latin typeface="+mj-lt"/>
            </a:rPr>
            <a:t>No se pueden agregar componentes modulares</a:t>
          </a:r>
        </a:p>
        <a:p>
          <a:pPr marL="0" lvl="0" indent="0" algn="ctr" defTabSz="800100">
            <a:lnSpc>
              <a:spcPct val="90000"/>
            </a:lnSpc>
            <a:spcBef>
              <a:spcPct val="0"/>
            </a:spcBef>
            <a:spcAft>
              <a:spcPct val="35000"/>
            </a:spcAft>
            <a:buNone/>
          </a:pPr>
          <a:endParaRPr lang="es-CO" sz="1700" kern="1200" dirty="0"/>
        </a:p>
      </dsp:txBody>
      <dsp:txXfrm rot="5400000">
        <a:off x="1158" y="894505"/>
        <a:ext cx="3007903" cy="2683516"/>
      </dsp:txXfrm>
    </dsp:sp>
    <dsp:sp modelId="{BAE5C499-5743-47BF-BC35-1ABCB29ECD88}">
      <dsp:nvSpPr>
        <dsp:cNvPr id="0" name=""/>
        <dsp:cNvSpPr/>
      </dsp:nvSpPr>
      <dsp:spPr>
        <a:xfrm rot="16200000">
          <a:off x="2489940" y="732312"/>
          <a:ext cx="4472528" cy="3007903"/>
        </a:xfrm>
        <a:prstGeom prst="flowChartManualOperation">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s-CO" sz="1800" b="1" i="0" kern="1200" dirty="0">
              <a:solidFill>
                <a:srgbClr val="1F1A34"/>
              </a:solidFill>
              <a:latin typeface="+mj-lt"/>
            </a:rPr>
            <a:t>Latas, bolsas o cartones de líquidos de menor volumen sistema abierto:</a:t>
          </a:r>
        </a:p>
        <a:p>
          <a:pPr marL="0" lvl="0" indent="0" algn="ctr" defTabSz="800100">
            <a:lnSpc>
              <a:spcPct val="90000"/>
            </a:lnSpc>
            <a:spcBef>
              <a:spcPct val="0"/>
            </a:spcBef>
            <a:spcAft>
              <a:spcPct val="35000"/>
            </a:spcAft>
            <a:buNone/>
          </a:pPr>
          <a:r>
            <a:rPr lang="es-CO" sz="1800" b="0" i="0" kern="1200" dirty="0">
              <a:solidFill>
                <a:srgbClr val="1F1A34"/>
              </a:solidFill>
              <a:latin typeface="+mj-lt"/>
            </a:rPr>
            <a:t>Tiempo de colgar 8 horas.</a:t>
          </a:r>
        </a:p>
        <a:p>
          <a:pPr marL="0" lvl="0" indent="0" algn="ctr" defTabSz="800100">
            <a:lnSpc>
              <a:spcPct val="90000"/>
            </a:lnSpc>
            <a:spcBef>
              <a:spcPct val="0"/>
            </a:spcBef>
            <a:spcAft>
              <a:spcPct val="35000"/>
            </a:spcAft>
            <a:buNone/>
          </a:pPr>
          <a:r>
            <a:rPr lang="es-CO" sz="1800" b="0" i="0" kern="1200" dirty="0">
              <a:solidFill>
                <a:srgbClr val="1F1A34"/>
              </a:solidFill>
              <a:latin typeface="+mj-lt"/>
            </a:rPr>
            <a:t>Mayor riesgo de infección.</a:t>
          </a:r>
        </a:p>
        <a:p>
          <a:pPr marL="0" lvl="0" indent="0" algn="ctr" defTabSz="800100">
            <a:lnSpc>
              <a:spcPct val="90000"/>
            </a:lnSpc>
            <a:spcBef>
              <a:spcPct val="0"/>
            </a:spcBef>
            <a:spcAft>
              <a:spcPct val="35000"/>
            </a:spcAft>
            <a:buNone/>
          </a:pPr>
          <a:r>
            <a:rPr lang="es-CO" sz="1800" b="0" i="0" kern="1200" dirty="0">
              <a:solidFill>
                <a:srgbClr val="1F1A34"/>
              </a:solidFill>
              <a:latin typeface="+mj-lt"/>
            </a:rPr>
            <a:t>No se puede agregar componentes modulares.</a:t>
          </a:r>
          <a:endParaRPr lang="es-CO" sz="1800" b="1" kern="1200" dirty="0">
            <a:solidFill>
              <a:srgbClr val="1F1A34"/>
            </a:solidFill>
            <a:latin typeface="+mj-lt"/>
          </a:endParaRPr>
        </a:p>
      </dsp:txBody>
      <dsp:txXfrm rot="5400000">
        <a:off x="3222253" y="894505"/>
        <a:ext cx="3007903" cy="2683516"/>
      </dsp:txXfrm>
    </dsp:sp>
    <dsp:sp modelId="{143C8C1D-5F77-4A4A-A2E6-4A3DD4B13AE6}">
      <dsp:nvSpPr>
        <dsp:cNvPr id="0" name=""/>
        <dsp:cNvSpPr/>
      </dsp:nvSpPr>
      <dsp:spPr>
        <a:xfrm rot="16200000">
          <a:off x="5735838" y="732312"/>
          <a:ext cx="4472528" cy="3007903"/>
        </a:xfrm>
        <a:prstGeom prst="flowChartManualOperation">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s-CO" sz="1800" b="1" i="0" kern="1200" dirty="0">
              <a:solidFill>
                <a:srgbClr val="1F1A34"/>
              </a:solidFill>
              <a:latin typeface="+mj-lt"/>
            </a:rPr>
            <a:t>Fórmulas en polvo que requieren preparación:</a:t>
          </a:r>
        </a:p>
        <a:p>
          <a:pPr marL="0" lvl="0" indent="0" algn="ctr" defTabSz="800100">
            <a:lnSpc>
              <a:spcPct val="90000"/>
            </a:lnSpc>
            <a:spcBef>
              <a:spcPct val="0"/>
            </a:spcBef>
            <a:spcAft>
              <a:spcPct val="35000"/>
            </a:spcAft>
            <a:buNone/>
          </a:pPr>
          <a:r>
            <a:rPr lang="es-CO" sz="1800" b="0" i="0" kern="1200" dirty="0">
              <a:solidFill>
                <a:srgbClr val="1F1A34"/>
              </a:solidFill>
              <a:latin typeface="+mj-lt"/>
            </a:rPr>
            <a:t>Tiempo de colgar 4 horas.</a:t>
          </a:r>
        </a:p>
        <a:p>
          <a:pPr marL="0" lvl="0" indent="0" algn="ctr" defTabSz="800100">
            <a:lnSpc>
              <a:spcPct val="90000"/>
            </a:lnSpc>
            <a:spcBef>
              <a:spcPct val="0"/>
            </a:spcBef>
            <a:spcAft>
              <a:spcPct val="35000"/>
            </a:spcAft>
            <a:buNone/>
          </a:pPr>
          <a:r>
            <a:rPr lang="es-CO" sz="1800" b="0" i="0" kern="1200" dirty="0">
              <a:solidFill>
                <a:srgbClr val="1F1A34"/>
              </a:solidFill>
              <a:latin typeface="+mj-lt"/>
            </a:rPr>
            <a:t>Mayor riesgo de infección.</a:t>
          </a:r>
        </a:p>
        <a:p>
          <a:pPr marL="0" lvl="0" indent="0" algn="ctr" defTabSz="800100">
            <a:lnSpc>
              <a:spcPct val="90000"/>
            </a:lnSpc>
            <a:spcBef>
              <a:spcPct val="0"/>
            </a:spcBef>
            <a:spcAft>
              <a:spcPct val="35000"/>
            </a:spcAft>
            <a:buNone/>
          </a:pPr>
          <a:r>
            <a:rPr lang="es-CO" sz="1800" b="0" i="0" kern="1200" dirty="0">
              <a:solidFill>
                <a:srgbClr val="1F1A34"/>
              </a:solidFill>
              <a:latin typeface="+mj-lt"/>
            </a:rPr>
            <a:t>Necesita ser preparado en sala de fórmulas especiales.</a:t>
          </a:r>
        </a:p>
        <a:p>
          <a:pPr marL="0" lvl="0" indent="0" algn="ctr" defTabSz="800100">
            <a:lnSpc>
              <a:spcPct val="90000"/>
            </a:lnSpc>
            <a:spcBef>
              <a:spcPct val="0"/>
            </a:spcBef>
            <a:spcAft>
              <a:spcPct val="35000"/>
            </a:spcAft>
            <a:buNone/>
          </a:pPr>
          <a:r>
            <a:rPr lang="es-CO" sz="1800" b="0" i="0" kern="1200" dirty="0">
              <a:solidFill>
                <a:srgbClr val="1F1A34"/>
              </a:solidFill>
              <a:latin typeface="+mj-lt"/>
            </a:rPr>
            <a:t>Requiere agua estéril.</a:t>
          </a:r>
          <a:endParaRPr lang="es-CO" sz="1800" b="1" kern="1200" dirty="0">
            <a:solidFill>
              <a:srgbClr val="1F1A34"/>
            </a:solidFill>
            <a:latin typeface="+mj-lt"/>
          </a:endParaRPr>
        </a:p>
      </dsp:txBody>
      <dsp:txXfrm rot="5400000">
        <a:off x="6468151" y="894505"/>
        <a:ext cx="3007903" cy="26835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7DFD26-F564-4B48-9B2D-C17AA69E705C}" type="datetimeFigureOut">
              <a:rPr lang="es-CO" smtClean="0"/>
              <a:pPr/>
              <a:t>5/10/20</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F47A1F-733B-4A3C-9F3C-FEE4C91C2A61}" type="slidenum">
              <a:rPr lang="es-CO" smtClean="0"/>
              <a:pPr/>
              <a:t>‹Nº›</a:t>
            </a:fld>
            <a:endParaRPr lang="es-CO"/>
          </a:p>
        </p:txBody>
      </p:sp>
    </p:spTree>
    <p:extLst>
      <p:ext uri="{BB962C8B-B14F-4D97-AF65-F5344CB8AC3E}">
        <p14:creationId xmlns:p14="http://schemas.microsoft.com/office/powerpoint/2010/main" val="2077418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Las prácticas seguras para el soporte nutricional propuestas por las guías ASPEN nos brindan recomendaciones que van a contribuir a disminuir los riesgos de contaminación de la fórmula.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Esta presentación suministrará recomendaciones basadas en la evidencia o opinión de expertos, que permita al personal de la salud estandarizar el proceso de la administración de la nutrición enteral para disminuir el riesgo de contaminación de las fórmulas enterales desde la solicitud, selección del producto, preparación, etiquetado y dispensación, para de esta manera brindar una atención segura.</a:t>
            </a:r>
            <a:endParaRPr lang="es-CO" sz="1200" kern="1200" dirty="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1</a:t>
            </a:fld>
            <a:endParaRPr lang="es-CO"/>
          </a:p>
        </p:txBody>
      </p:sp>
    </p:spTree>
    <p:extLst>
      <p:ext uri="{BB962C8B-B14F-4D97-AF65-F5344CB8AC3E}">
        <p14:creationId xmlns:p14="http://schemas.microsoft.com/office/powerpoint/2010/main" val="1335589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sz="1200" kern="1200" noProof="0" dirty="0">
                <a:solidFill>
                  <a:schemeClr val="tx1"/>
                </a:solidFill>
                <a:effectLst/>
                <a:latin typeface="Arial" panose="020B0604020202020204" pitchFamily="34" charset="0"/>
                <a:ea typeface="+mn-ea"/>
                <a:cs typeface="Arial" panose="020B0604020202020204" pitchFamily="34" charset="0"/>
              </a:rPr>
              <a:t>Para prevenir ulceración o perforación nasal es importante mantener hidratado al paciente, adecuada higiene del acceso y ubicación, utilizar sondas de bajo calibre. </a:t>
            </a:r>
          </a:p>
          <a:p>
            <a:endParaRPr lang="es-419" sz="1200" kern="1200" noProof="0" dirty="0">
              <a:solidFill>
                <a:schemeClr val="tx1"/>
              </a:solidFill>
              <a:effectLst/>
              <a:latin typeface="Arial" panose="020B0604020202020204" pitchFamily="34" charset="0"/>
              <a:ea typeface="+mn-ea"/>
              <a:cs typeface="Arial" panose="020B0604020202020204" pitchFamily="34" charset="0"/>
            </a:endParaRPr>
          </a:p>
          <a:p>
            <a:r>
              <a:rPr lang="es-419" sz="1200" kern="1200" noProof="0" dirty="0">
                <a:solidFill>
                  <a:schemeClr val="tx1"/>
                </a:solidFill>
                <a:effectLst/>
                <a:latin typeface="Arial" panose="020B0604020202020204" pitchFamily="34" charset="0"/>
                <a:ea typeface="+mn-ea"/>
                <a:cs typeface="Arial" panose="020B0604020202020204" pitchFamily="34" charset="0"/>
              </a:rPr>
              <a:t>Otras medidas que se pueden mencionar son: </a:t>
            </a:r>
          </a:p>
          <a:p>
            <a:pPr marL="17145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Revisar rutinariamente la piel alrededor de la nariz o boca y cuando se cambian las cintas o dispositivo de inmovilización, colocarse la sonda de manera que no presione o tire las fosas nasales o la boca, esto puede ocasionar lesiones de presión. </a:t>
            </a:r>
          </a:p>
          <a:p>
            <a:pPr marL="17145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El cambio de las cintas o dispositivo de retención de la sonda se deben cambiar según protocolo institucional,</a:t>
            </a:r>
            <a:r>
              <a:rPr lang="es-419" sz="1200" kern="1200" baseline="0" noProof="0" dirty="0">
                <a:solidFill>
                  <a:schemeClr val="tx1"/>
                </a:solidFill>
                <a:effectLst/>
                <a:latin typeface="Arial" panose="020B0604020202020204" pitchFamily="34" charset="0"/>
                <a:ea typeface="+mn-ea"/>
                <a:cs typeface="Arial" panose="020B0604020202020204" pitchFamily="34" charset="0"/>
              </a:rPr>
              <a:t> l</a:t>
            </a:r>
            <a:r>
              <a:rPr lang="es-419" sz="1200" kern="1200" noProof="0" dirty="0">
                <a:solidFill>
                  <a:schemeClr val="tx1"/>
                </a:solidFill>
                <a:effectLst/>
                <a:latin typeface="Arial" panose="020B0604020202020204" pitchFamily="34" charset="0"/>
                <a:ea typeface="+mn-ea"/>
                <a:cs typeface="Arial" panose="020B0604020202020204" pitchFamily="34" charset="0"/>
              </a:rPr>
              <a:t>as sondas se cambiarán según recomendaciones del fabricante.</a:t>
            </a:r>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10</a:t>
            </a:fld>
            <a:endParaRPr lang="es-CO"/>
          </a:p>
        </p:txBody>
      </p:sp>
    </p:spTree>
    <p:extLst>
      <p:ext uri="{BB962C8B-B14F-4D97-AF65-F5344CB8AC3E}">
        <p14:creationId xmlns:p14="http://schemas.microsoft.com/office/powerpoint/2010/main" val="494273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noProof="0" dirty="0">
                <a:solidFill>
                  <a:schemeClr val="tx2">
                    <a:lumMod val="75000"/>
                  </a:schemeClr>
                </a:solidFill>
                <a:latin typeface="Arial" panose="020B0604020202020204" pitchFamily="34" charset="0"/>
                <a:cs typeface="Arial" panose="020B0604020202020204" pitchFamily="34" charset="0"/>
              </a:rPr>
              <a:t>La prueba de oro o “gold estandar” para identificar el sitio de ubicación de la sonda es la radiografía, pero la medición rutinariamente no es práctico, por lo cual se recomiendan diferentes estrategias para reconocer cuando una sonda se está desplazando como: marcar el sitio de penetración de la sonda en las fosas nasales, o en la pared abdominal cuando se trata de gastrostomía o yeyunostomias.</a:t>
            </a:r>
          </a:p>
          <a:p>
            <a:endParaRPr lang="es-CO" sz="1200" b="0" noProof="0" dirty="0">
              <a:solidFill>
                <a:schemeClr val="tx2">
                  <a:lumMod val="75000"/>
                </a:schemeClr>
              </a:solidFill>
              <a:latin typeface="Arial" panose="020B0604020202020204" pitchFamily="34" charset="0"/>
              <a:cs typeface="Arial" panose="020B0604020202020204" pitchFamily="34" charset="0"/>
            </a:endParaRPr>
          </a:p>
          <a:p>
            <a:r>
              <a:rPr lang="es-CO" sz="1200" b="0" noProof="0" dirty="0">
                <a:solidFill>
                  <a:schemeClr val="tx2">
                    <a:lumMod val="75000"/>
                  </a:schemeClr>
                </a:solidFill>
                <a:latin typeface="Arial" panose="020B0604020202020204" pitchFamily="34" charset="0"/>
                <a:cs typeface="Arial" panose="020B0604020202020204" pitchFamily="34" charset="0"/>
              </a:rPr>
              <a:t>Otros métodos como la insuflación de líquidos gástricos o la auscultación no suministran la verdadera posición de la punta de la sonda. </a:t>
            </a:r>
            <a:endParaRPr lang="es-CO" b="0" noProof="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11</a:t>
            </a:fld>
            <a:endParaRPr lang="es-CO"/>
          </a:p>
        </p:txBody>
      </p:sp>
    </p:spTree>
    <p:extLst>
      <p:ext uri="{BB962C8B-B14F-4D97-AF65-F5344CB8AC3E}">
        <p14:creationId xmlns:p14="http://schemas.microsoft.com/office/powerpoint/2010/main" val="4219410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noProof="0" dirty="0">
                <a:latin typeface="Arial" panose="020B0604020202020204" pitchFamily="34" charset="0"/>
                <a:cs typeface="Arial" panose="020B0604020202020204" pitchFamily="34" charset="0"/>
              </a:rPr>
              <a:t>Una vez que la sonda ha sido colocada correctamente se debe fijar la sonda a la nariz o mejilla con tiras o cintas adhesivas, apósitos fisiológicos transparentes o dispositivos de sujeción según protocolo de la institución. </a:t>
            </a:r>
          </a:p>
          <a:p>
            <a:endParaRPr lang="es-419" noProof="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419" noProof="0" dirty="0">
                <a:latin typeface="Arial" panose="020B0604020202020204" pitchFamily="34" charset="0"/>
                <a:cs typeface="Arial" panose="020B0604020202020204" pitchFamily="34" charset="0"/>
              </a:rPr>
              <a:t>El dispositivo de inmovilización de la sonda llamado “bridle o brida ” ofrece seguridad a los pacientes que tienen alto riesgo de desplazamiento de la sonda, este dispositivo se ha asociado con más bajas tasas de morbilidad y complicaciones.</a:t>
            </a:r>
          </a:p>
          <a:p>
            <a:pPr marL="171450" indent="-171450">
              <a:buFont typeface="Arial" panose="020B0604020202020204" pitchFamily="34" charset="0"/>
              <a:buChar char="•"/>
            </a:pPr>
            <a:r>
              <a:rPr lang="es-419" sz="1200" noProof="0" dirty="0">
                <a:solidFill>
                  <a:srgbClr val="000000"/>
                </a:solidFill>
                <a:latin typeface="Arial" panose="020B0604020202020204" pitchFamily="34" charset="0"/>
                <a:cs typeface="Arial" panose="020B0604020202020204" pitchFamily="34" charset="0"/>
              </a:rPr>
              <a:t>Evalúe diariamente para verificar sujeción y posición del tubo.</a:t>
            </a:r>
          </a:p>
          <a:p>
            <a:pPr marL="171450" indent="-171450">
              <a:buFont typeface="Arial" panose="020B0604020202020204" pitchFamily="34" charset="0"/>
              <a:buChar char="•"/>
            </a:pPr>
            <a:r>
              <a:rPr lang="es-419" sz="1200" kern="1200" noProof="0" dirty="0">
                <a:solidFill>
                  <a:srgbClr val="000000"/>
                </a:solidFill>
                <a:effectLst/>
                <a:latin typeface="Arial" panose="020B0604020202020204" pitchFamily="34" charset="0"/>
                <a:ea typeface="+mn-ea"/>
                <a:cs typeface="Arial" panose="020B0604020202020204" pitchFamily="34" charset="0"/>
              </a:rPr>
              <a:t>Ex</a:t>
            </a:r>
            <a:r>
              <a:rPr lang="es-419" sz="1200" kern="1200" noProof="0" dirty="0">
                <a:solidFill>
                  <a:schemeClr val="tx1"/>
                </a:solidFill>
                <a:effectLst/>
                <a:latin typeface="Arial" panose="020B0604020202020204" pitchFamily="34" charset="0"/>
                <a:ea typeface="+mn-ea"/>
                <a:cs typeface="Arial" panose="020B0604020202020204" pitchFamily="34" charset="0"/>
              </a:rPr>
              <a:t>aminar la cinta o dispositivo de sujeción para asegurar que realmente está sosteniendo la sonda.</a:t>
            </a:r>
            <a:endParaRPr lang="es-419" sz="1200" noProof="0" dirty="0">
              <a:solidFill>
                <a:srgbClr val="000000"/>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419" sz="1200" noProof="0" dirty="0">
                <a:solidFill>
                  <a:srgbClr val="000000"/>
                </a:solidFill>
                <a:latin typeface="Arial" panose="020B0604020202020204" pitchFamily="34" charset="0"/>
                <a:cs typeface="Arial" panose="020B0604020202020204" pitchFamily="34" charset="0"/>
              </a:rPr>
              <a:t>Evalúe diariamente signos de presión tisular, incomodidad del paciente y aseguramiento inadecuado.</a:t>
            </a:r>
          </a:p>
          <a:p>
            <a:pPr marL="171450" indent="-171450">
              <a:buFont typeface="Arial" panose="020B0604020202020204" pitchFamily="34" charset="0"/>
              <a:buChar char="•"/>
            </a:pPr>
            <a:r>
              <a:rPr lang="es-419" sz="1200" noProof="0" dirty="0">
                <a:solidFill>
                  <a:srgbClr val="000000"/>
                </a:solidFill>
                <a:latin typeface="Arial" panose="020B0604020202020204" pitchFamily="34" charset="0"/>
                <a:cs typeface="Arial" panose="020B0604020202020204" pitchFamily="34" charset="0"/>
              </a:rPr>
              <a:t>Evalúe el tejido interno y externo.</a:t>
            </a:r>
          </a:p>
          <a:p>
            <a:pPr marL="171450" indent="-171450">
              <a:buFont typeface="Arial" panose="020B0604020202020204" pitchFamily="34" charset="0"/>
              <a:buChar char="•"/>
            </a:pPr>
            <a:r>
              <a:rPr lang="es-419" sz="1200" noProof="0" dirty="0">
                <a:solidFill>
                  <a:srgbClr val="000000"/>
                </a:solidFill>
                <a:latin typeface="Arial" panose="020B0604020202020204" pitchFamily="34" charset="0"/>
                <a:cs typeface="Arial" panose="020B0604020202020204" pitchFamily="34" charset="0"/>
              </a:rPr>
              <a:t>Personal capacitado para detectar lesiones de la piel, fugas.</a:t>
            </a:r>
          </a:p>
          <a:p>
            <a:pPr marL="171450" indent="-171450">
              <a:buFont typeface="Arial" panose="020B0604020202020204" pitchFamily="34" charset="0"/>
              <a:buChar char="•"/>
            </a:pPr>
            <a:r>
              <a:rPr lang="es-419" sz="1200" noProof="0" dirty="0">
                <a:solidFill>
                  <a:srgbClr val="000000"/>
                </a:solidFill>
                <a:latin typeface="Arial" panose="020B0604020202020204" pitchFamily="34" charset="0"/>
                <a:cs typeface="Arial" panose="020B0604020202020204" pitchFamily="34" charset="0"/>
              </a:rPr>
              <a:t>Evite mantener una brida por más de 4 semanas. </a:t>
            </a:r>
          </a:p>
          <a:p>
            <a:endParaRPr lang="es-MX" sz="1200" dirty="0">
              <a:solidFill>
                <a:srgbClr val="000000"/>
              </a:solidFill>
            </a:endParaRPr>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12</a:t>
            </a:fld>
            <a:endParaRPr lang="es-CO"/>
          </a:p>
        </p:txBody>
      </p:sp>
    </p:spTree>
    <p:extLst>
      <p:ext uri="{BB962C8B-B14F-4D97-AF65-F5344CB8AC3E}">
        <p14:creationId xmlns:p14="http://schemas.microsoft.com/office/powerpoint/2010/main" val="2664216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200" noProof="0" dirty="0">
                <a:latin typeface="Arial" panose="020B0604020202020204" pitchFamily="34" charset="0"/>
                <a:cs typeface="Arial" panose="020B0604020202020204" pitchFamily="34" charset="0"/>
              </a:rPr>
              <a:t>Las sondas nasogástricas y nasoyeyunales tienen más riesgo de obstrucción que las sondas de gastrostomía por la longitud larga y el diámetro estrecho. Para desobstruirla se debe iniciar tan pronto se detecte este problema con movimientos hacia adelante y hacia atrás con la jeringa llena de agua.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419" sz="1200" noProof="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noProof="0" dirty="0">
                <a:latin typeface="Arial" panose="020B0604020202020204" pitchFamily="34" charset="0"/>
                <a:cs typeface="Arial" panose="020B0604020202020204" pitchFamily="34" charset="0"/>
              </a:rPr>
              <a:t>Según las guías de prácticas seguras de ASPEN, se debe enjuagar la sonda con 30-60 ml de agua cada 4 horas si la NE está pasando a infusión continua; si es intermitente, enjugue antes y después de pasar la nutrición, igualmente enjuagar después de infundir medicamentos. Cuando se mida el volumen residual gástrico enjuagar con 30 ml de agua estéril.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419" sz="1200" noProof="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noProof="0" dirty="0">
                <a:latin typeface="Arial" panose="020B0604020202020204" pitchFamily="34" charset="0"/>
                <a:cs typeface="Arial" panose="020B0604020202020204" pitchFamily="34" charset="0"/>
              </a:rPr>
              <a:t>Utilizar fórmulas apropiadas según la sonda seleccionada, no puede ser tan viscosa para pasar por sonda de 8 a 10 french.</a:t>
            </a: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noProof="0" dirty="0">
                <a:latin typeface="Arial" panose="020B0604020202020204" pitchFamily="34" charset="0"/>
                <a:cs typeface="Arial" panose="020B0604020202020204" pitchFamily="34" charset="0"/>
              </a:rPr>
              <a:t>Evitar pasar enjuagues con bebidas con gas o jugos concentrados que por su naturaleza ácida pueden producir precipitación de las proteínas y obstruir la sonda.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419" sz="1200" noProof="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noProof="0" dirty="0">
                <a:latin typeface="Arial" panose="020B0604020202020204" pitchFamily="34" charset="0"/>
                <a:cs typeface="Arial" panose="020B0604020202020204" pitchFamily="34" charset="0"/>
              </a:rPr>
              <a:t>Los medicamentos deben ser pasados en forma líquida o trituradas (si está permitido) y mezcladas con agua estéril. Esta última es preferida por que las formas liquidas generalmente traen sorbitol y este producto tiene efecto laxante produciendo diarreas, distensión abdominal y gases.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419" sz="1200" noProof="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noProof="0" dirty="0">
                <a:latin typeface="Arial" panose="020B0604020202020204" pitchFamily="34" charset="0"/>
                <a:cs typeface="Arial" panose="020B0604020202020204" pitchFamily="34" charset="0"/>
              </a:rPr>
              <a:t>Antes de administrar el medicamento se debe considerar ubicación de la sonda, cuando el acceso es </a:t>
            </a:r>
            <a:r>
              <a:rPr lang="es-419" sz="1200" noProof="0" dirty="0" err="1">
                <a:latin typeface="Arial" panose="020B0604020202020204" pitchFamily="34" charset="0"/>
                <a:cs typeface="Arial" panose="020B0604020202020204" pitchFamily="34" charset="0"/>
              </a:rPr>
              <a:t>pospilórico</a:t>
            </a:r>
            <a:r>
              <a:rPr lang="es-419" sz="1200" noProof="0" dirty="0">
                <a:latin typeface="Arial" panose="020B0604020202020204" pitchFamily="34" charset="0"/>
                <a:cs typeface="Arial" panose="020B0604020202020204" pitchFamily="34" charset="0"/>
              </a:rPr>
              <a:t>, los medicamentos no deben ser viscosos, ni </a:t>
            </a:r>
            <a:r>
              <a:rPr lang="es-419" sz="1200" noProof="0" dirty="0" err="1">
                <a:latin typeface="Arial" panose="020B0604020202020204" pitchFamily="34" charset="0"/>
                <a:cs typeface="Arial" panose="020B0604020202020204" pitchFamily="34" charset="0"/>
              </a:rPr>
              <a:t>hiperosmolares</a:t>
            </a:r>
            <a:r>
              <a:rPr lang="es-419" sz="1200" noProof="0" dirty="0">
                <a:latin typeface="Arial" panose="020B0604020202020204" pitchFamily="34" charset="0"/>
                <a:cs typeface="Arial" panose="020B0604020202020204" pitchFamily="34" charset="0"/>
              </a:rPr>
              <a:t> y su acción debe ser en el intestino delgado.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419" sz="1200" noProof="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noProof="0" dirty="0">
                <a:latin typeface="Arial" panose="020B0604020202020204" pitchFamily="34" charset="0"/>
                <a:cs typeface="Arial" panose="020B0604020202020204" pitchFamily="34" charset="0"/>
              </a:rPr>
              <a:t>La obstrucción de la sonda es una de las complicaciones que compromete el suministro de la nutrición enteral aumentando la deuda calórica y poniendo en riesgo al paciente de desnutrición; una de las técnicas para desobstruir las sondas es el paso de agua tibia, si con esta estrategia no se logra se debe infundir el coctel de enzimas pancreáticas con 325 mg de bicarbonato de sodio diluidos en 5 ml de agua.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419" sz="1200" noProof="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noProof="0" dirty="0">
                <a:latin typeface="Arial" panose="020B0604020202020204" pitchFamily="34" charset="0"/>
                <a:cs typeface="Arial" panose="020B0604020202020204" pitchFamily="34" charset="0"/>
              </a:rPr>
              <a:t>Existen dispositivos que permiten la desobstrucción de la sonda fabricados por la industria como es la jeringa pre-llenada con un coctel de enzimas como la papaína, alfa amilasa, celulosa, potenciadores de enzimas y agentes microbianos, se inyecta en la sonda obstruida por 30 a 60 minutos con posibilidad de éxito del 100%. Otro dispositivo es un desbloqueador operado por una máquina de calibre muy delgado y se inserta en él la sonda, el procedimiento dura 2.8 minutos. Por último la guía de plástico corrugado que se inserta en la sonda, para eliminar la obstrucción, solo se puede utilizar en sonda de gastrostomía y </a:t>
            </a:r>
            <a:r>
              <a:rPr lang="es-419" sz="1200" noProof="0" dirty="0" err="1">
                <a:latin typeface="Arial" panose="020B0604020202020204" pitchFamily="34" charset="0"/>
                <a:cs typeface="Arial" panose="020B0604020202020204" pitchFamily="34" charset="0"/>
              </a:rPr>
              <a:t>yeyunostomía</a:t>
            </a:r>
            <a:r>
              <a:rPr lang="es-419" sz="1200" noProof="0" dirty="0">
                <a:latin typeface="Arial" panose="020B0604020202020204" pitchFamily="34" charset="0"/>
                <a:cs typeface="Arial" panose="020B0604020202020204" pitchFamily="34" charset="0"/>
              </a:rPr>
              <a:t>. De no ser posible desobstruir la sonda se debe retirar y cambiarla. Evitar pasar enjuagues con bebidas con gas o jugos concentrados que por su naturaleza ácida pueden producir precipitación de las proteínas y obstruir la sonda.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13</a:t>
            </a:fld>
            <a:endParaRPr lang="es-CO"/>
          </a:p>
        </p:txBody>
      </p:sp>
    </p:spTree>
    <p:extLst>
      <p:ext uri="{BB962C8B-B14F-4D97-AF65-F5344CB8AC3E}">
        <p14:creationId xmlns:p14="http://schemas.microsoft.com/office/powerpoint/2010/main" val="3957412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b="1" noProof="0" dirty="0">
                <a:solidFill>
                  <a:schemeClr val="tx2">
                    <a:lumMod val="75000"/>
                  </a:schemeClr>
                </a:solidFill>
                <a:latin typeface="Arial" panose="020B0604020202020204" pitchFamily="34" charset="0"/>
                <a:cs typeface="Arial" panose="020B0604020202020204" pitchFamily="34" charset="0"/>
              </a:rPr>
              <a:t>Cuidados en </a:t>
            </a:r>
            <a:r>
              <a:rPr lang="es-CO" sz="1200" b="1" noProof="0" dirty="0" err="1">
                <a:solidFill>
                  <a:schemeClr val="tx2">
                    <a:lumMod val="75000"/>
                  </a:schemeClr>
                </a:solidFill>
                <a:latin typeface="Arial" panose="020B0604020202020204" pitchFamily="34" charset="0"/>
                <a:cs typeface="Arial" panose="020B0604020202020204" pitchFamily="34" charset="0"/>
              </a:rPr>
              <a:t>ostomías</a:t>
            </a:r>
            <a:r>
              <a:rPr lang="es-CO" sz="1200" b="1" noProof="0" dirty="0">
                <a:solidFill>
                  <a:schemeClr val="tx2">
                    <a:lumMod val="75000"/>
                  </a:schemeClr>
                </a:solidFill>
                <a:latin typeface="Arial" panose="020B0604020202020204" pitchFamily="34" charset="0"/>
                <a:cs typeface="Arial" panose="020B0604020202020204" pitchFamily="34" charset="0"/>
              </a:rPr>
              <a:t> para prevenir complicaciones ul</a:t>
            </a:r>
            <a:r>
              <a:rPr lang="es-CO" b="1" noProof="0" dirty="0">
                <a:latin typeface="Arial" panose="020B0604020202020204" pitchFamily="34" charset="0"/>
                <a:cs typeface="Arial" panose="020B0604020202020204" pitchFamily="34" charset="0"/>
              </a:rPr>
              <a:t>ceraciones /infecciones </a:t>
            </a:r>
          </a:p>
          <a:p>
            <a:pPr marL="171450" indent="-171450">
              <a:buFont typeface="Arial" panose="020B0604020202020204" pitchFamily="34" charset="0"/>
              <a:buChar char="•"/>
            </a:pPr>
            <a:r>
              <a:rPr lang="es-CO" sz="1200" kern="1200" noProof="0" dirty="0">
                <a:solidFill>
                  <a:schemeClr val="tx1"/>
                </a:solidFill>
                <a:effectLst/>
                <a:latin typeface="Arial" panose="020B0604020202020204" pitchFamily="34" charset="0"/>
                <a:ea typeface="+mn-ea"/>
                <a:cs typeface="Arial" panose="020B0604020202020204" pitchFamily="34" charset="0"/>
              </a:rPr>
              <a:t>Mantener el sitio de la gastrostomía lo más seco posible.</a:t>
            </a:r>
          </a:p>
          <a:p>
            <a:pPr marL="171450" indent="-171450">
              <a:buFont typeface="Arial" panose="020B0604020202020204" pitchFamily="34" charset="0"/>
              <a:buChar char="•"/>
            </a:pPr>
            <a:r>
              <a:rPr lang="es-CO" sz="1200" kern="1200" noProof="0" dirty="0">
                <a:solidFill>
                  <a:schemeClr val="tx1"/>
                </a:solidFill>
                <a:effectLst/>
                <a:latin typeface="Arial" panose="020B0604020202020204" pitchFamily="34" charset="0"/>
                <a:ea typeface="+mn-ea"/>
                <a:cs typeface="Arial" panose="020B0604020202020204" pitchFamily="34" charset="0"/>
              </a:rPr>
              <a:t>Fijarse que la gasa debajo del borde externo da la gastrostomía no presione demasiado la piel. </a:t>
            </a:r>
          </a:p>
          <a:p>
            <a:pPr marL="171450" indent="-171450">
              <a:buFont typeface="Arial" panose="020B0604020202020204" pitchFamily="34" charset="0"/>
              <a:buChar char="•"/>
            </a:pPr>
            <a:r>
              <a:rPr lang="es-CO" sz="1200" kern="1200" noProof="0" dirty="0">
                <a:solidFill>
                  <a:schemeClr val="tx1"/>
                </a:solidFill>
                <a:effectLst/>
                <a:latin typeface="Arial" panose="020B0604020202020204" pitchFamily="34" charset="0"/>
                <a:ea typeface="+mn-ea"/>
                <a:cs typeface="Arial" panose="020B0604020202020204" pitchFamily="34" charset="0"/>
              </a:rPr>
              <a:t>Lavarse con jabón y secarse lo antes posible.</a:t>
            </a:r>
          </a:p>
          <a:p>
            <a:pPr marL="171450" indent="-171450">
              <a:buFont typeface="Arial" panose="020B0604020202020204" pitchFamily="34" charset="0"/>
              <a:buChar char="•"/>
            </a:pPr>
            <a:r>
              <a:rPr lang="es-CO" sz="1200" kern="1200" noProof="0" dirty="0">
                <a:solidFill>
                  <a:schemeClr val="tx1"/>
                </a:solidFill>
                <a:effectLst/>
                <a:latin typeface="Arial" panose="020B0604020202020204" pitchFamily="34" charset="0"/>
                <a:ea typeface="+mn-ea"/>
                <a:cs typeface="Arial" panose="020B0604020202020204" pitchFamily="34" charset="0"/>
              </a:rPr>
              <a:t>Para evitar auto-retiros de la gastrostomía, se puede utilizar estrategias como asegurarla debajo de la ropa con una faja abdominal.</a:t>
            </a:r>
          </a:p>
          <a:p>
            <a:pPr marL="171450" indent="-171450">
              <a:buFont typeface="Arial" panose="020B0604020202020204" pitchFamily="34" charset="0"/>
              <a:buChar char="•"/>
            </a:pPr>
            <a:r>
              <a:rPr lang="es-CO" sz="1200" kern="1200" noProof="0" dirty="0">
                <a:solidFill>
                  <a:schemeClr val="tx1"/>
                </a:solidFill>
                <a:effectLst/>
                <a:latin typeface="Arial" panose="020B0604020202020204" pitchFamily="34" charset="0"/>
                <a:ea typeface="+mn-ea"/>
                <a:cs typeface="Arial" panose="020B0604020202020204" pitchFamily="34" charset="0"/>
              </a:rPr>
              <a:t>No debe quedar demasiado apretada para disminuir el riesgo de trauma como necrosis.</a:t>
            </a:r>
          </a:p>
          <a:p>
            <a:pPr marL="171450" indent="-171450">
              <a:buFont typeface="Arial" panose="020B0604020202020204" pitchFamily="34" charset="0"/>
              <a:buChar char="•"/>
            </a:pPr>
            <a:r>
              <a:rPr lang="es-CO" sz="1200" kern="1200" noProof="0" dirty="0">
                <a:solidFill>
                  <a:schemeClr val="tx1"/>
                </a:solidFill>
                <a:effectLst/>
                <a:latin typeface="Arial" panose="020B0604020202020204" pitchFamily="34" charset="0"/>
                <a:ea typeface="+mn-ea"/>
                <a:cs typeface="Arial" panose="020B0604020202020204" pitchFamily="34" charset="0"/>
              </a:rPr>
              <a:t>Para los botones de gastrostomía con solo colocarse un dispositivo de fijación como cintas adhesivas (</a:t>
            </a:r>
            <a:r>
              <a:rPr lang="es-CO" sz="1200" kern="1200" noProof="0" dirty="0" err="1">
                <a:solidFill>
                  <a:schemeClr val="tx1"/>
                </a:solidFill>
                <a:effectLst/>
                <a:latin typeface="Arial" panose="020B0604020202020204" pitchFamily="34" charset="0"/>
                <a:ea typeface="+mn-ea"/>
                <a:cs typeface="Arial" panose="020B0604020202020204" pitchFamily="34" charset="0"/>
              </a:rPr>
              <a:t>microporo</a:t>
            </a:r>
            <a:r>
              <a:rPr lang="es-CO" sz="1200" kern="1200" noProof="0" dirty="0">
                <a:solidFill>
                  <a:schemeClr val="tx1"/>
                </a:solidFill>
                <a:effectLst/>
                <a:latin typeface="Arial" panose="020B0604020202020204" pitchFamily="34" charset="0"/>
                <a:ea typeface="+mn-ea"/>
                <a:cs typeface="Arial" panose="020B0604020202020204" pitchFamily="34" charset="0"/>
              </a:rPr>
              <a:t>) se disminuye el riesgo.</a:t>
            </a:r>
          </a:p>
          <a:p>
            <a:pPr marL="171450" indent="-171450">
              <a:buFont typeface="Arial" panose="020B0604020202020204" pitchFamily="34" charset="0"/>
              <a:buChar char="•"/>
            </a:pPr>
            <a:r>
              <a:rPr lang="es-CO" sz="1200" kern="1200" noProof="0" dirty="0">
                <a:solidFill>
                  <a:schemeClr val="tx1"/>
                </a:solidFill>
                <a:effectLst/>
                <a:latin typeface="Arial" panose="020B0604020202020204" pitchFamily="34" charset="0"/>
                <a:ea typeface="+mn-ea"/>
                <a:cs typeface="Arial" panose="020B0604020202020204" pitchFamily="34" charset="0"/>
              </a:rPr>
              <a:t>Como cuidado a tener en cuenta con las gastrostomías, es rotarla diariamente 360</a:t>
            </a:r>
            <a:r>
              <a:rPr lang="es-CO" sz="1200" kern="1200" baseline="30000" noProof="0" dirty="0">
                <a:solidFill>
                  <a:schemeClr val="tx1"/>
                </a:solidFill>
                <a:effectLst/>
                <a:latin typeface="Arial" panose="020B0604020202020204" pitchFamily="34" charset="0"/>
                <a:ea typeface="+mn-ea"/>
                <a:cs typeface="Arial" panose="020B0604020202020204" pitchFamily="34" charset="0"/>
              </a:rPr>
              <a:t>o</a:t>
            </a:r>
            <a:r>
              <a:rPr lang="es-CO" sz="1200" kern="1200" noProof="0" dirty="0">
                <a:solidFill>
                  <a:schemeClr val="tx1"/>
                </a:solidFill>
                <a:effectLst/>
                <a:latin typeface="Arial" panose="020B0604020202020204" pitchFamily="34" charset="0"/>
                <a:ea typeface="+mn-ea"/>
                <a:cs typeface="Arial" panose="020B0604020202020204" pitchFamily="34" charset="0"/>
              </a:rPr>
              <a:t> y moverla hacia adentro y hacia afuera.</a:t>
            </a:r>
          </a:p>
          <a:p>
            <a:endParaRPr lang="es-CO" sz="1200" kern="1200" dirty="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14</a:t>
            </a:fld>
            <a:endParaRPr lang="es-CO"/>
          </a:p>
        </p:txBody>
      </p:sp>
    </p:spTree>
    <p:extLst>
      <p:ext uri="{BB962C8B-B14F-4D97-AF65-F5344CB8AC3E}">
        <p14:creationId xmlns:p14="http://schemas.microsoft.com/office/powerpoint/2010/main" val="4108406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b="1" dirty="0">
                <a:solidFill>
                  <a:schemeClr val="tx2">
                    <a:lumMod val="75000"/>
                  </a:schemeClr>
                </a:solidFill>
                <a:latin typeface="Arial" panose="020B0604020202020204" pitchFamily="34" charset="0"/>
                <a:cs typeface="Arial" panose="020B0604020202020204" pitchFamily="34" charset="0"/>
              </a:rPr>
              <a:t>Prácticas seguras para prevenir complicaciones mecánicas</a:t>
            </a:r>
          </a:p>
          <a:p>
            <a:pPr marL="171450" indent="-171450">
              <a:buFont typeface="Arial" panose="020B0604020202020204" pitchFamily="34" charset="0"/>
              <a:buChar char="•"/>
            </a:pPr>
            <a:r>
              <a:rPr lang="es-CO" sz="1200" kern="1200" dirty="0">
                <a:solidFill>
                  <a:schemeClr val="tx1"/>
                </a:solidFill>
                <a:effectLst/>
                <a:latin typeface="Arial" panose="020B0604020202020204" pitchFamily="34" charset="0"/>
                <a:ea typeface="+mn-ea"/>
                <a:cs typeface="Arial" panose="020B0604020202020204" pitchFamily="34" charset="0"/>
              </a:rPr>
              <a:t>Las medidas de seguridad para la inserción de las sondas se deben abordar antes y durante la inserción, es aquí donde se presentan los eventos adversos más graves</a:t>
            </a:r>
            <a:r>
              <a:rPr lang="es-CO" sz="1200" kern="1200" baseline="0" dirty="0">
                <a:solidFill>
                  <a:schemeClr val="tx1"/>
                </a:solidFill>
                <a:effectLst/>
                <a:latin typeface="Arial" panose="020B0604020202020204" pitchFamily="34" charset="0"/>
                <a:ea typeface="+mn-ea"/>
                <a:cs typeface="Arial" panose="020B0604020202020204" pitchFamily="34" charset="0"/>
              </a:rPr>
              <a:t> </a:t>
            </a:r>
            <a:r>
              <a:rPr lang="es-CO" sz="1200" kern="1200" dirty="0">
                <a:solidFill>
                  <a:schemeClr val="tx1"/>
                </a:solidFill>
                <a:effectLst/>
                <a:latin typeface="Arial" panose="020B0604020202020204" pitchFamily="34" charset="0"/>
                <a:ea typeface="+mn-ea"/>
                <a:cs typeface="Arial" panose="020B0604020202020204" pitchFamily="34" charset="0"/>
              </a:rPr>
              <a:t>y potencialmente mortales.</a:t>
            </a:r>
          </a:p>
          <a:p>
            <a:pPr marL="171450" indent="-171450">
              <a:buFont typeface="Arial" panose="020B0604020202020204" pitchFamily="34" charset="0"/>
              <a:buChar char="•"/>
            </a:pPr>
            <a:r>
              <a:rPr lang="es-CO" sz="1200" kern="1200" dirty="0">
                <a:solidFill>
                  <a:schemeClr val="tx1"/>
                </a:solidFill>
                <a:effectLst/>
                <a:latin typeface="Arial" panose="020B0604020202020204" pitchFamily="34" charset="0"/>
                <a:ea typeface="+mn-ea"/>
                <a:cs typeface="Arial" panose="020B0604020202020204" pitchFamily="34" charset="0"/>
              </a:rPr>
              <a:t>De ahí radica la importancia de la capacitación y evaluación del personal de salud, que tiene la responsabilidad del paso de sondas.</a:t>
            </a:r>
          </a:p>
          <a:p>
            <a:pPr marL="171450" indent="-171450">
              <a:buFont typeface="Arial" panose="020B0604020202020204" pitchFamily="34" charset="0"/>
              <a:buChar char="•"/>
            </a:pPr>
            <a:r>
              <a:rPr lang="es-CO" sz="1200" kern="1200" dirty="0">
                <a:solidFill>
                  <a:schemeClr val="tx1"/>
                </a:solidFill>
                <a:effectLst/>
                <a:latin typeface="Arial" panose="020B0604020202020204" pitchFamily="34" charset="0"/>
                <a:ea typeface="+mn-ea"/>
                <a:cs typeface="Arial" panose="020B0604020202020204" pitchFamily="34" charset="0"/>
              </a:rPr>
              <a:t>La evaluación del paciente antes del paso de la sonda es crucial para disminuir lesiones relacionadas con la colocación de la misma. </a:t>
            </a:r>
          </a:p>
          <a:p>
            <a:pPr marL="171450" indent="-171450">
              <a:buFont typeface="Arial" panose="020B0604020202020204" pitchFamily="34" charset="0"/>
              <a:buChar char="•"/>
            </a:pPr>
            <a:r>
              <a:rPr lang="es-CO" sz="1200" kern="1200" dirty="0">
                <a:solidFill>
                  <a:schemeClr val="tx1"/>
                </a:solidFill>
                <a:effectLst/>
                <a:latin typeface="Arial" panose="020B0604020202020204" pitchFamily="34" charset="0"/>
                <a:ea typeface="+mn-ea"/>
                <a:cs typeface="Arial" panose="020B0604020202020204" pitchFamily="34" charset="0"/>
              </a:rPr>
              <a:t>Debe incluir la identificación de los pacientes como aquellos con cirugías nasales, alto riesgo de broncoaspiración, riesgo de hemorragia y várices esofágicas. </a:t>
            </a:r>
          </a:p>
          <a:p>
            <a:pPr marL="171450" indent="-171450">
              <a:buFont typeface="Arial" panose="020B0604020202020204" pitchFamily="34" charset="0"/>
              <a:buChar char="•"/>
            </a:pPr>
            <a:r>
              <a:rPr lang="es-CO" sz="1200" kern="1200" dirty="0">
                <a:solidFill>
                  <a:schemeClr val="tx1"/>
                </a:solidFill>
                <a:effectLst/>
                <a:latin typeface="Arial" panose="020B0604020202020204" pitchFamily="34" charset="0"/>
                <a:ea typeface="+mn-ea"/>
                <a:cs typeface="Arial" panose="020B0604020202020204" pitchFamily="34" charset="0"/>
              </a:rPr>
              <a:t>La anatomía del paciente puede llevar a perforación en pacientes con hernia </a:t>
            </a:r>
            <a:r>
              <a:rPr lang="es-CO" sz="1200" kern="1200" dirty="0" err="1">
                <a:solidFill>
                  <a:schemeClr val="tx1"/>
                </a:solidFill>
                <a:effectLst/>
                <a:latin typeface="Arial" panose="020B0604020202020204" pitchFamily="34" charset="0"/>
                <a:ea typeface="+mn-ea"/>
                <a:cs typeface="Arial" panose="020B0604020202020204" pitchFamily="34" charset="0"/>
              </a:rPr>
              <a:t>hiatal</a:t>
            </a:r>
            <a:r>
              <a:rPr lang="es-CO" sz="1200" kern="1200" dirty="0">
                <a:solidFill>
                  <a:schemeClr val="tx1"/>
                </a:solidFill>
                <a:effectLst/>
                <a:latin typeface="Arial" panose="020B0604020202020204" pitchFamily="34" charset="0"/>
                <a:ea typeface="+mn-ea"/>
                <a:cs typeface="Arial" panose="020B0604020202020204" pitchFamily="34" charset="0"/>
              </a:rPr>
              <a:t> y cirugía </a:t>
            </a:r>
            <a:r>
              <a:rPr lang="es-CO" sz="1200" kern="1200" dirty="0" err="1">
                <a:solidFill>
                  <a:schemeClr val="tx1"/>
                </a:solidFill>
                <a:effectLst/>
                <a:latin typeface="Arial" panose="020B0604020202020204" pitchFamily="34" charset="0"/>
                <a:ea typeface="+mn-ea"/>
                <a:cs typeface="Arial" panose="020B0604020202020204" pitchFamily="34" charset="0"/>
              </a:rPr>
              <a:t>bariátrica</a:t>
            </a:r>
            <a:r>
              <a:rPr lang="es-CO" sz="1200" kern="1200" dirty="0">
                <a:solidFill>
                  <a:schemeClr val="tx1"/>
                </a:solidFill>
                <a:effectLst/>
                <a:latin typeface="Arial" panose="020B0604020202020204" pitchFamily="34" charset="0"/>
                <a:ea typeface="+mn-ea"/>
                <a:cs typeface="Arial" panose="020B0604020202020204" pitchFamily="34" charset="0"/>
              </a:rPr>
              <a:t>.</a:t>
            </a:r>
          </a:p>
          <a:p>
            <a:pPr marL="171450" indent="-171450">
              <a:buFont typeface="Arial" panose="020B0604020202020204" pitchFamily="34" charset="0"/>
              <a:buChar char="•"/>
            </a:pPr>
            <a:r>
              <a:rPr lang="es-CO" sz="1200" kern="1200" dirty="0">
                <a:solidFill>
                  <a:schemeClr val="tx1"/>
                </a:solidFill>
                <a:effectLst/>
                <a:latin typeface="Arial" panose="020B0604020202020204" pitchFamily="34" charset="0"/>
                <a:ea typeface="+mn-ea"/>
                <a:cs typeface="Arial" panose="020B0604020202020204" pitchFamily="34" charset="0"/>
              </a:rPr>
              <a:t>Documentar en la historia clínica tipo de sonda, ubicación, tamaño y material de la sonda y medicamentos que se pueden infundir. </a:t>
            </a:r>
          </a:p>
          <a:p>
            <a:pPr marL="171450" indent="-171450">
              <a:buFont typeface="Arial" panose="020B0604020202020204" pitchFamily="34" charset="0"/>
              <a:buChar char="•"/>
            </a:pPr>
            <a:r>
              <a:rPr lang="es-CO" sz="1200" kern="1200" dirty="0">
                <a:solidFill>
                  <a:schemeClr val="tx1"/>
                </a:solidFill>
                <a:effectLst/>
                <a:latin typeface="Arial" panose="020B0604020202020204" pitchFamily="34" charset="0"/>
                <a:ea typeface="+mn-ea"/>
                <a:cs typeface="Arial" panose="020B0604020202020204" pitchFamily="34" charset="0"/>
              </a:rPr>
              <a:t>Igualmente es esencial desarrollar políticas y procedimientos institucionales para la inserción y evaluación continua de las competencias del personal implicado en estas; pueden quedar incluidas las listas de chequeo y la reevaluación rutinaria de los accesos enterales. </a:t>
            </a:r>
          </a:p>
          <a:p>
            <a:pPr marL="285750" indent="-285750">
              <a:buFont typeface="Wingdings" pitchFamily="2" charset="2"/>
              <a:buChar char="v"/>
            </a:pPr>
            <a:endParaRPr lang="es-CO" dirty="0">
              <a:latin typeface="Arial" panose="020B0604020202020204" pitchFamily="34" charset="0"/>
              <a:cs typeface="Arial" panose="020B0604020202020204" pitchFamily="34" charset="0"/>
            </a:endParaRPr>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15</a:t>
            </a:fld>
            <a:endParaRPr lang="es-CO"/>
          </a:p>
        </p:txBody>
      </p:sp>
    </p:spTree>
    <p:extLst>
      <p:ext uri="{BB962C8B-B14F-4D97-AF65-F5344CB8AC3E}">
        <p14:creationId xmlns:p14="http://schemas.microsoft.com/office/powerpoint/2010/main" val="3264417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b="1" noProof="0" dirty="0">
                <a:latin typeface="Arial" panose="020B0604020202020204" pitchFamily="34" charset="0"/>
                <a:cs typeface="Arial" panose="020B0604020202020204" pitchFamily="34" charset="0"/>
              </a:rPr>
              <a:t>Las complicaciones gastrointestinales asociadas a la NE incluye: </a:t>
            </a:r>
            <a:r>
              <a:rPr lang="es-CO" noProof="0" dirty="0">
                <a:latin typeface="Arial" panose="020B0604020202020204" pitchFamily="34" charset="0"/>
                <a:cs typeface="Arial" panose="020B0604020202020204" pitchFamily="34" charset="0"/>
              </a:rPr>
              <a:t>náuseas, vómito, constipación, diarrea y distensión, es importante que dichas complicaciones sean documentadas para que contribuya a su diagnóstico y tratamiento.</a:t>
            </a:r>
          </a:p>
          <a:p>
            <a:r>
              <a:rPr lang="es-CO" b="1" noProof="0" dirty="0">
                <a:latin typeface="Arial" panose="020B0604020202020204" pitchFamily="34" charset="0"/>
                <a:cs typeface="Arial" panose="020B0604020202020204" pitchFamily="34" charset="0"/>
              </a:rPr>
              <a:t>Generalmente las náuseas y vómito </a:t>
            </a:r>
            <a:r>
              <a:rPr lang="es-CO" noProof="0" dirty="0">
                <a:latin typeface="Arial" panose="020B0604020202020204" pitchFamily="34" charset="0"/>
                <a:cs typeface="Arial" panose="020B0604020202020204" pitchFamily="34" charset="0"/>
              </a:rPr>
              <a:t>son causadas por un vaciamiento gástrico disminuido, medicamentos, velocidad rápida de infusión de la NE y por desplazamiento de la sondas. Esta complicación se presenta en un 26% de los pacientes con soporte nutricional según reportan los estudios. </a:t>
            </a:r>
          </a:p>
          <a:p>
            <a:r>
              <a:rPr lang="es-CO" b="0" noProof="0" dirty="0">
                <a:latin typeface="Arial" panose="020B0604020202020204" pitchFamily="34" charset="0"/>
                <a:cs typeface="Arial" panose="020B0604020202020204" pitchFamily="34" charset="0"/>
              </a:rPr>
              <a:t>La</a:t>
            </a:r>
            <a:r>
              <a:rPr lang="es-CO" b="1" noProof="0" dirty="0">
                <a:latin typeface="Arial" panose="020B0604020202020204" pitchFamily="34" charset="0"/>
                <a:cs typeface="Arial" panose="020B0604020202020204" pitchFamily="34" charset="0"/>
              </a:rPr>
              <a:t> constipación </a:t>
            </a:r>
            <a:r>
              <a:rPr lang="es-CO" noProof="0" dirty="0">
                <a:latin typeface="Arial" panose="020B0604020202020204" pitchFamily="34" charset="0"/>
                <a:cs typeface="Arial" panose="020B0604020202020204" pitchFamily="34" charset="0"/>
              </a:rPr>
              <a:t>es otra de las complicaciones gastrointestinales que puede ser debido a la falta de fibra en la fórmula enteral, baja ingesta de líquidos, fórmulas hipercalóricas, medicamentos como opioides, las obstrucciones intestinales, impactación fecal, inactividad física y problemas neuromusculares e hipotiroidismo. </a:t>
            </a:r>
          </a:p>
          <a:p>
            <a:r>
              <a:rPr lang="es-CO" b="0" noProof="0" dirty="0">
                <a:latin typeface="Arial" panose="020B0604020202020204" pitchFamily="34" charset="0"/>
                <a:cs typeface="Arial" panose="020B0604020202020204" pitchFamily="34" charset="0"/>
              </a:rPr>
              <a:t>La</a:t>
            </a:r>
            <a:r>
              <a:rPr lang="es-CO" b="1" noProof="0" dirty="0">
                <a:latin typeface="Arial" panose="020B0604020202020204" pitchFamily="34" charset="0"/>
                <a:cs typeface="Arial" panose="020B0604020202020204" pitchFamily="34" charset="0"/>
              </a:rPr>
              <a:t> diarrea </a:t>
            </a:r>
            <a:r>
              <a:rPr lang="es-CO" noProof="0" dirty="0">
                <a:latin typeface="Arial" panose="020B0604020202020204" pitchFamily="34" charset="0"/>
                <a:cs typeface="Arial" panose="020B0604020202020204" pitchFamily="34" charset="0"/>
              </a:rPr>
              <a:t>es una complicación muy común con la administración del soporte nutricional enteral, se reporta una incidencia entre el 11.3 y 66.1% dependiendo de la definición de diarrea. </a:t>
            </a:r>
            <a:r>
              <a:rPr lang="es-CO" dirty="0">
                <a:latin typeface="Arial" panose="020B0604020202020204" pitchFamily="34" charset="0"/>
                <a:cs typeface="Arial" panose="020B0604020202020204" pitchFamily="34" charset="0"/>
              </a:rPr>
              <a:t>Según la OMS la define como tres ó más deposiciones líquidas en el día.</a:t>
            </a:r>
            <a:r>
              <a:rPr lang="es-CO" baseline="0" noProof="0" dirty="0">
                <a:latin typeface="Arial" panose="020B0604020202020204" pitchFamily="34" charset="0"/>
                <a:cs typeface="Arial" panose="020B0604020202020204" pitchFamily="34" charset="0"/>
              </a:rPr>
              <a:t> L</a:t>
            </a:r>
            <a:r>
              <a:rPr lang="es-CO" noProof="0" dirty="0">
                <a:latin typeface="Arial" panose="020B0604020202020204" pitchFamily="34" charset="0"/>
                <a:cs typeface="Arial" panose="020B0604020202020204" pitchFamily="34" charset="0"/>
              </a:rPr>
              <a:t>as principales causas de este problema son la terapia prolongada con antibióticos, la hiperosmolaridad de la fórmula, la hipoalbuminemia que causa edema taminación de la fórmula por inadecuada manipulación y almacenamiento. Las deposiciones deben ser evaluadas para buscar infección especialmente por </a:t>
            </a:r>
            <a:r>
              <a:rPr lang="es-CO" i="1" noProof="0" dirty="0" err="1">
                <a:latin typeface="Arial" panose="020B0604020202020204" pitchFamily="34" charset="0"/>
                <a:cs typeface="Arial" panose="020B0604020202020204" pitchFamily="34" charset="0"/>
              </a:rPr>
              <a:t>Clostridium</a:t>
            </a:r>
            <a:r>
              <a:rPr lang="es-CO" i="1" noProof="0" dirty="0">
                <a:latin typeface="Arial" panose="020B0604020202020204" pitchFamily="34" charset="0"/>
                <a:cs typeface="Arial" panose="020B0604020202020204" pitchFamily="34" charset="0"/>
              </a:rPr>
              <a:t> </a:t>
            </a:r>
            <a:r>
              <a:rPr lang="es-CO" i="1" noProof="0" dirty="0" err="1">
                <a:latin typeface="Arial" panose="020B0604020202020204" pitchFamily="34" charset="0"/>
                <a:cs typeface="Arial" panose="020B0604020202020204" pitchFamily="34" charset="0"/>
              </a:rPr>
              <a:t>Difficile</a:t>
            </a:r>
            <a:r>
              <a:rPr lang="es-CO" i="1" noProof="0" dirty="0">
                <a:latin typeface="Arial" panose="020B0604020202020204" pitchFamily="34" charset="0"/>
                <a:cs typeface="Arial" panose="020B0604020202020204" pitchFamily="34" charset="0"/>
              </a:rPr>
              <a:t> </a:t>
            </a:r>
            <a:r>
              <a:rPr lang="es-CO" noProof="0" dirty="0">
                <a:latin typeface="Arial" panose="020B0604020202020204" pitchFamily="34" charset="0"/>
                <a:cs typeface="Arial" panose="020B0604020202020204" pitchFamily="34" charset="0"/>
              </a:rPr>
              <a:t>para ser tratada. </a:t>
            </a:r>
          </a:p>
          <a:p>
            <a:r>
              <a:rPr lang="es-CO" b="0" noProof="0" dirty="0">
                <a:latin typeface="Arial" panose="020B0604020202020204" pitchFamily="34" charset="0"/>
                <a:cs typeface="Arial" panose="020B0604020202020204" pitchFamily="34" charset="0"/>
              </a:rPr>
              <a:t>La</a:t>
            </a:r>
            <a:r>
              <a:rPr lang="es-CO" b="1" noProof="0" dirty="0">
                <a:latin typeface="Arial" panose="020B0604020202020204" pitchFamily="34" charset="0"/>
                <a:cs typeface="Arial" panose="020B0604020202020204" pitchFamily="34" charset="0"/>
              </a:rPr>
              <a:t> distensión abdominal </a:t>
            </a:r>
            <a:r>
              <a:rPr lang="es-CO" noProof="0" dirty="0">
                <a:latin typeface="Arial" panose="020B0604020202020204" pitchFamily="34" charset="0"/>
                <a:cs typeface="Arial" panose="020B0604020202020204" pitchFamily="34" charset="0"/>
              </a:rPr>
              <a:t>es un cambio en el perímetro del abdomen por encima de 10 cm cuando se compara con una evaluación anterior, refleja un problema entre el aporte de nutrientes y la capacidad del tubo digestivo de absorberlos. Puede ser causada por una administración rápida de fórmula enteral especialmente hiperosmolar. Generalmente esta complicación es causada por problemas diferentes a la NE como es la disminución de la perfusión tisular por shock, presencia de ileus y obstrucción intestinal.</a:t>
            </a:r>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16</a:t>
            </a:fld>
            <a:endParaRPr lang="es-CO"/>
          </a:p>
        </p:txBody>
      </p:sp>
    </p:spTree>
    <p:extLst>
      <p:ext uri="{BB962C8B-B14F-4D97-AF65-F5344CB8AC3E}">
        <p14:creationId xmlns:p14="http://schemas.microsoft.com/office/powerpoint/2010/main" val="3010339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noProof="0" dirty="0">
                <a:latin typeface="Arial" panose="020B0604020202020204" pitchFamily="34" charset="0"/>
                <a:cs typeface="Arial" panose="020B0604020202020204" pitchFamily="34" charset="0"/>
              </a:rPr>
              <a:t>En especial se puede decir que para evitar las náuseas y el vómito la utilización de proquinético es esencial. Los proquinéticos estudiados y disponibles son la metoclopramida y/o eritromicina, recomendados por las guías ASPEN y ESPEN. La utilización en bajas dosis de analgésicos, opioides y anticolinérgicos es otra medida que puede ayudar a evitarlas. </a:t>
            </a:r>
          </a:p>
          <a:p>
            <a:pPr marL="0" marR="0" lvl="0" indent="0" algn="l" defTabSz="914400" rtl="0" eaLnBrk="1" fontAlgn="auto" latinLnBrk="0" hangingPunct="1">
              <a:lnSpc>
                <a:spcPct val="100000"/>
              </a:lnSpc>
              <a:spcBef>
                <a:spcPts val="0"/>
              </a:spcBef>
              <a:spcAft>
                <a:spcPts val="0"/>
              </a:spcAft>
              <a:buClrTx/>
              <a:buSzTx/>
              <a:buFontTx/>
              <a:buNone/>
              <a:tabLst/>
              <a:defRPr/>
            </a:pPr>
            <a:r>
              <a:rPr lang="es-CO" noProof="0" dirty="0">
                <a:latin typeface="Arial" panose="020B0604020202020204" pitchFamily="34" charset="0"/>
                <a:cs typeface="Arial" panose="020B0604020202020204" pitchFamily="34" charset="0"/>
              </a:rPr>
              <a:t>Con la presencia de vómito se debe suspender inmediatamente el soporte nutricional enteral temporalmente, buscar la causa para tratarla y reiniciar ajustando la velocidad de infusión de la NE. La medición del volumen residual gástrico no se debe hacer de rutina, se recomienda en pacientes de alto riesgo y cuando presentan complicaciones gastrointestinales.</a:t>
            </a:r>
          </a:p>
          <a:p>
            <a:pPr marL="0" marR="0" lvl="0" indent="0" algn="l" defTabSz="914400" rtl="0" eaLnBrk="1" fontAlgn="auto" latinLnBrk="0" hangingPunct="1">
              <a:lnSpc>
                <a:spcPct val="100000"/>
              </a:lnSpc>
              <a:spcBef>
                <a:spcPts val="0"/>
              </a:spcBef>
              <a:spcAft>
                <a:spcPts val="0"/>
              </a:spcAft>
              <a:buClrTx/>
              <a:buSzTx/>
              <a:buFontTx/>
              <a:buNone/>
              <a:tabLst/>
              <a:defRPr/>
            </a:pPr>
            <a:r>
              <a:rPr lang="es-CO" noProof="0" dirty="0">
                <a:latin typeface="Arial" panose="020B0604020202020204" pitchFamily="34" charset="0"/>
                <a:cs typeface="Arial" panose="020B0604020202020204" pitchFamily="34" charset="0"/>
              </a:rPr>
              <a:t>Se debe evaluar el cambio de la fórmula enteral a una con bajo contenido de grasa, si persiste la presencia de vómito se debe pasar sonda postpilórica.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noProof="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noProof="0" dirty="0">
                <a:latin typeface="Arial" panose="020B0604020202020204" pitchFamily="34" charset="0"/>
                <a:cs typeface="Arial" panose="020B0604020202020204" pitchFamily="34" charset="0"/>
              </a:rPr>
              <a:t>La constipación es una complicación frecuente en los pacientes que reciben soporte enteral, para prevenirla o tratarla, se debe incrementar la fibra, el volumen de líquidos, la actividad física y un control estricto del balance de líquidos para corregir las desviaciones de inmediato.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noProof="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noProof="0" dirty="0">
                <a:latin typeface="Arial" panose="020B0604020202020204" pitchFamily="34" charset="0"/>
                <a:cs typeface="Arial" panose="020B0604020202020204" pitchFamily="34" charset="0"/>
              </a:rPr>
              <a:t>La diarrea ocasiona desequilibrio hidroelectrolítico importante, por lo que se debe tratar de evitar en lo posible, por esto el personal de enfermería debe seguir las buenas prácticas de manipulación en el proceso de la nutrición enteral. Cuando se presenta no se debe suspender la NE, se recomienda buscar la causa y tratarla; pero si continúa se cambiará a una fórmula basada en péptidos o con fibra soluble, si persiste se utilizará NP.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noProof="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noProof="0" dirty="0">
                <a:latin typeface="Arial" panose="020B0604020202020204" pitchFamily="34" charset="0"/>
                <a:cs typeface="Arial" panose="020B0604020202020204" pitchFamily="34" charset="0"/>
              </a:rPr>
              <a:t>La distensión se puede prevenir observando diariamente la ubicación de la sonda, monitoreando el abdomen para observar cambios en el diámetro abdominal, infundiendo la nutrición enteral a temperatura ambiente y en lo posible en infusión continua. Si la distensión es severa se debe suspender la NE temporalmente y de prolongarse esta complicación, la NP se convierte en el método de administración del soporte nutricional; una medida segura para evitar las complicaciones gastrointestinales es la monitorización periódica del paciente, según protocolo establecido por el grupo de soporte nutricional basado en la evidencia.</a:t>
            </a:r>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17</a:t>
            </a:fld>
            <a:endParaRPr lang="es-CO"/>
          </a:p>
        </p:txBody>
      </p:sp>
    </p:spTree>
    <p:extLst>
      <p:ext uri="{BB962C8B-B14F-4D97-AF65-F5344CB8AC3E}">
        <p14:creationId xmlns:p14="http://schemas.microsoft.com/office/powerpoint/2010/main" val="100383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i="0" noProof="0" dirty="0">
                <a:latin typeface="Arial" panose="020B0604020202020204" pitchFamily="34" charset="0"/>
                <a:cs typeface="Arial" panose="020B0604020202020204" pitchFamily="34" charset="0"/>
              </a:rPr>
              <a:t>Dando continuidad a las complicaciones seguimos con las </a:t>
            </a:r>
            <a:r>
              <a:rPr lang="es-CO" sz="1200" b="1" i="0" noProof="0" dirty="0">
                <a:latin typeface="Arial" panose="020B0604020202020204" pitchFamily="34" charset="0"/>
                <a:cs typeface="Arial" panose="020B0604020202020204" pitchFamily="34" charset="0"/>
              </a:rPr>
              <a:t>metabólicas</a:t>
            </a:r>
            <a:r>
              <a:rPr lang="es-CO" sz="1200" i="0" noProof="0" dirty="0">
                <a:latin typeface="Arial" panose="020B0604020202020204" pitchFamily="34" charset="0"/>
                <a:cs typeface="Arial" panose="020B0604020202020204" pitchFamily="34" charset="0"/>
              </a:rPr>
              <a:t>, dentro ellas la más importante y grave es el síndrome de realimentación, causado por un rápido aporte de calorías (cercano a las metas), al paciente severamente desnutrido o en aquellos pacientes que han tenido una pérdida de peso mayor al 10% en dos semanas, en paciente con enfermedades crónicas como VIH, cáncer (antes y durante el tratamiento oncológico), anorexia nerviosa, enfermedad inflamatoria intestinal, síndrome de intestino corto. El anciano que vive solo, tiene alto riesgo de esta complicación.</a:t>
            </a:r>
            <a:r>
              <a:rPr lang="es-CO" sz="1200" i="0" baseline="0" noProof="0" dirty="0">
                <a:latin typeface="Arial" panose="020B0604020202020204" pitchFamily="34" charset="0"/>
                <a:cs typeface="Arial" panose="020B0604020202020204" pitchFamily="34" charset="0"/>
              </a:rPr>
              <a:t> E</a:t>
            </a:r>
            <a:r>
              <a:rPr lang="es-CO" sz="1200" i="0" noProof="0" dirty="0">
                <a:latin typeface="Arial" panose="020B0604020202020204" pitchFamily="34" charset="0"/>
                <a:cs typeface="Arial" panose="020B0604020202020204" pitchFamily="34" charset="0"/>
              </a:rPr>
              <a:t>l síndrome de realimentación se manifiesta con cambios en electrolitos a nivel intracelular como extracelular, siendo potencialmente mortales; el monitoreo de los electrolitos antes de iniciar la terapia nutricional y durante la administración, permitirá corregirlos según protocolo; l</a:t>
            </a:r>
            <a:r>
              <a:rPr lang="es-CO" sz="1200" kern="1200" noProof="0" dirty="0">
                <a:solidFill>
                  <a:schemeClr val="tx1"/>
                </a:solidFill>
                <a:effectLst/>
                <a:latin typeface="+mn-lt"/>
                <a:ea typeface="+mn-ea"/>
                <a:cs typeface="+mn-cs"/>
              </a:rPr>
              <a:t>a suplencia de los electrolitos antes de iniciar el soporte nutricional, disminuye el riesgo de síndrome de realimentación.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i="0" noProof="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i="0" noProof="0" dirty="0">
                <a:latin typeface="Arial" panose="020B0604020202020204" pitchFamily="34" charset="0"/>
                <a:cs typeface="Arial" panose="020B0604020202020204" pitchFamily="34" charset="0"/>
              </a:rPr>
              <a:t>La NE debe iniciarse e incrementarse gradualmente; según las guías empezar con un aporte del 25% de los requerimientos totales e ir avanzando con precaución entre 3 a 5 días hasta lograr las metas calóricas. Los niveles séricos de electrolitos, el estado hídrico, las manifestaciones clínicas y signos vitales se vigilan cuidadosamente con el inicio del soporte nutricional; suplemente al paciente a riesgo de síndrome de realimentación con 50 a 100 mg de tiamina oral o intravenosa por 5 a 7 días.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600" i="0" dirty="0">
              <a:latin typeface="Arial" panose="020B0604020202020204" pitchFamily="34" charset="0"/>
              <a:cs typeface="Arial" panose="020B0604020202020204" pitchFamily="34" charset="0"/>
            </a:endParaRPr>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18</a:t>
            </a:fld>
            <a:endParaRPr lang="es-CO"/>
          </a:p>
        </p:txBody>
      </p:sp>
    </p:spTree>
    <p:extLst>
      <p:ext uri="{BB962C8B-B14F-4D97-AF65-F5344CB8AC3E}">
        <p14:creationId xmlns:p14="http://schemas.microsoft.com/office/powerpoint/2010/main" val="406444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b="0" noProof="0" dirty="0">
                <a:latin typeface="Arial" panose="020B0604020202020204" pitchFamily="34" charset="0"/>
                <a:cs typeface="Arial" panose="020B0604020202020204" pitchFamily="34" charset="0"/>
              </a:rPr>
              <a:t>La </a:t>
            </a:r>
            <a:r>
              <a:rPr lang="es-CO" b="1" noProof="0" dirty="0">
                <a:latin typeface="Arial" panose="020B0604020202020204" pitchFamily="34" charset="0"/>
                <a:cs typeface="Arial" panose="020B0604020202020204" pitchFamily="34" charset="0"/>
              </a:rPr>
              <a:t>deshidratación / sobrehidratación </a:t>
            </a:r>
            <a:r>
              <a:rPr lang="es-CO" noProof="0" dirty="0">
                <a:latin typeface="Arial" panose="020B0604020202020204" pitchFamily="34" charset="0"/>
                <a:cs typeface="Arial" panose="020B0604020202020204" pitchFamily="34" charset="0"/>
              </a:rPr>
              <a:t>es causada por un aporte inadecuado de líquidos. Para evitar esta complicación se debe monitorear diariamente el ingreso y egreso de líquidos, tener presente las pérdidas por fístulas, drenes, sudoración, vómito y diarreas.</a:t>
            </a:r>
          </a:p>
          <a:p>
            <a:endParaRPr lang="es-CO" noProof="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CO" noProof="0" dirty="0">
                <a:latin typeface="Arial" panose="020B0604020202020204" pitchFamily="34" charset="0"/>
                <a:cs typeface="Arial" panose="020B0604020202020204" pitchFamily="34" charset="0"/>
              </a:rPr>
              <a:t>Pesar diario al paciente para observar cambios importantes que son producto del balance de líquidos.</a:t>
            </a:r>
          </a:p>
          <a:p>
            <a:pPr marL="171450" indent="-171450">
              <a:buFont typeface="Arial" panose="020B0604020202020204" pitchFamily="34" charset="0"/>
              <a:buChar char="•"/>
            </a:pPr>
            <a:r>
              <a:rPr lang="es-CO" noProof="0" dirty="0">
                <a:latin typeface="Arial" panose="020B0604020202020204" pitchFamily="34" charset="0"/>
                <a:cs typeface="Arial" panose="020B0604020202020204" pitchFamily="34" charset="0"/>
              </a:rPr>
              <a:t>Vigilar signos de deshidratación como lengua seca, piel y mucosas secas, disminución del nivel de orina, incrementos en el BUN séricos y el signo de pliegue. </a:t>
            </a:r>
          </a:p>
          <a:p>
            <a:pPr marL="171450" indent="-171450">
              <a:buFont typeface="Arial" panose="020B0604020202020204" pitchFamily="34" charset="0"/>
              <a:buChar char="•"/>
            </a:pPr>
            <a:r>
              <a:rPr lang="es-CO" noProof="0" dirty="0">
                <a:latin typeface="Arial" panose="020B0604020202020204" pitchFamily="34" charset="0"/>
                <a:cs typeface="Arial" panose="020B0604020202020204" pitchFamily="34" charset="0"/>
              </a:rPr>
              <a:t>La sobre hidratación produce edema generalizado y puede ocasionar edema pulmonar. </a:t>
            </a:r>
          </a:p>
          <a:p>
            <a:pPr marL="171450" indent="-171450">
              <a:buFont typeface="Arial" panose="020B0604020202020204" pitchFamily="34" charset="0"/>
              <a:buChar char="•"/>
            </a:pPr>
            <a:r>
              <a:rPr lang="es-CO" noProof="0" dirty="0">
                <a:latin typeface="Arial" panose="020B0604020202020204" pitchFamily="34" charset="0"/>
                <a:cs typeface="Arial" panose="020B0604020202020204" pitchFamily="34" charset="0"/>
              </a:rPr>
              <a:t>Los requerimientos de líquidos se suministran según requerimientos y reposición de pérdidas.</a:t>
            </a:r>
          </a:p>
          <a:p>
            <a:pPr marL="171450" indent="-171450">
              <a:buFont typeface="Arial" panose="020B0604020202020204" pitchFamily="34" charset="0"/>
              <a:buChar char="•"/>
            </a:pPr>
            <a:r>
              <a:rPr lang="es-CO" noProof="0" dirty="0">
                <a:latin typeface="Arial" panose="020B0604020202020204" pitchFamily="34" charset="0"/>
                <a:cs typeface="Arial" panose="020B0604020202020204" pitchFamily="34" charset="0"/>
              </a:rPr>
              <a:t>Crear un protocolo que contemple las medidas de balance de líquidos de rutina y medición del peso se convierte en una práctica segura para prevenir la </a:t>
            </a:r>
            <a:r>
              <a:rPr lang="es-CO" noProof="0" dirty="0" err="1">
                <a:latin typeface="Arial" panose="020B0604020202020204" pitchFamily="34" charset="0"/>
                <a:cs typeface="Arial" panose="020B0604020202020204" pitchFamily="34" charset="0"/>
              </a:rPr>
              <a:t>sobrehidratación</a:t>
            </a:r>
            <a:r>
              <a:rPr lang="es-CO" noProof="0" dirty="0">
                <a:latin typeface="Arial" panose="020B0604020202020204" pitchFamily="34" charset="0"/>
                <a:cs typeface="Arial" panose="020B0604020202020204" pitchFamily="34" charset="0"/>
              </a:rPr>
              <a:t> o deshidratación. </a:t>
            </a:r>
          </a:p>
          <a:p>
            <a:endParaRPr lang="es-CO" b="1" noProof="0" dirty="0">
              <a:latin typeface="Arial" panose="020B0604020202020204" pitchFamily="34" charset="0"/>
              <a:cs typeface="Arial" panose="020B0604020202020204" pitchFamily="34" charset="0"/>
            </a:endParaRPr>
          </a:p>
          <a:p>
            <a:r>
              <a:rPr lang="es-CO" b="1" noProof="0" dirty="0">
                <a:latin typeface="Arial" panose="020B0604020202020204" pitchFamily="34" charset="0"/>
                <a:cs typeface="Arial" panose="020B0604020202020204" pitchFamily="34" charset="0"/>
              </a:rPr>
              <a:t>La hipercapnia </a:t>
            </a:r>
            <a:r>
              <a:rPr lang="es-CO" noProof="0" dirty="0">
                <a:latin typeface="Arial" panose="020B0604020202020204" pitchFamily="34" charset="0"/>
                <a:cs typeface="Arial" panose="020B0604020202020204" pitchFamily="34" charset="0"/>
              </a:rPr>
              <a:t>es un suministro calórico por encima de requerimientos; por esto cuando se utilicen ecuaciones predictivas para establecer requerimientos se debe utilizar un aporte aproximado del 80% RET, cuando se utiliza la calorimetría indirecta, se puede ofrecer el 100% de los requerimientos.</a:t>
            </a:r>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19</a:t>
            </a:fld>
            <a:endParaRPr lang="es-CO"/>
          </a:p>
        </p:txBody>
      </p:sp>
    </p:spTree>
    <p:extLst>
      <p:ext uri="{BB962C8B-B14F-4D97-AF65-F5344CB8AC3E}">
        <p14:creationId xmlns:p14="http://schemas.microsoft.com/office/powerpoint/2010/main" val="3653202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b="0" i="0" noProof="0" dirty="0">
                <a:solidFill>
                  <a:schemeClr val="tx2">
                    <a:lumMod val="50000"/>
                  </a:schemeClr>
                </a:solidFill>
                <a:latin typeface="Arial" panose="020B0604020202020204" pitchFamily="34" charset="0"/>
                <a:cs typeface="Arial" panose="020B0604020202020204" pitchFamily="34" charset="0"/>
              </a:rPr>
              <a:t>Objetivos de aprendizaje:</a:t>
            </a:r>
          </a:p>
          <a:p>
            <a:pPr marL="171450" indent="-171450">
              <a:buFont typeface="Arial" panose="020B0604020202020204" pitchFamily="34" charset="0"/>
              <a:buChar char="•"/>
            </a:pPr>
            <a:endParaRPr lang="es-CO" b="0" i="0" noProof="0" dirty="0">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CO" sz="1200" b="0" i="0" noProof="0" dirty="0">
                <a:latin typeface="Arial" panose="020B0604020202020204" pitchFamily="34" charset="0"/>
                <a:cs typeface="Arial" panose="020B0604020202020204" pitchFamily="34" charset="0"/>
              </a:rPr>
              <a:t>Mencionar las complicaciones derivadas del soporte nutricional enteral y la forma de manejo.</a:t>
            </a:r>
          </a:p>
          <a:p>
            <a:pPr marL="171450" indent="-171450" algn="just">
              <a:buFont typeface="Arial" panose="020B0604020202020204" pitchFamily="34" charset="0"/>
              <a:buChar char="•"/>
            </a:pPr>
            <a:endParaRPr lang="es-CO" sz="1200" b="0" i="0" noProof="0" dirty="0">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CO" sz="1200" b="0" i="0" noProof="0" dirty="0">
                <a:latin typeface="Arial" panose="020B0604020202020204" pitchFamily="34" charset="0"/>
                <a:cs typeface="Arial" panose="020B0604020202020204" pitchFamily="34" charset="0"/>
              </a:rPr>
              <a:t>Proporcionar las pautas que contribuyan a administrar una nutrición enteral segura.</a:t>
            </a:r>
          </a:p>
          <a:p>
            <a:pPr marL="171450" indent="-171450" algn="just">
              <a:buFont typeface="Arial" panose="020B0604020202020204" pitchFamily="34" charset="0"/>
              <a:buChar char="•"/>
            </a:pPr>
            <a:endParaRPr lang="es-CO" sz="1200" b="0" i="0" noProof="0" dirty="0">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CO" sz="1200" b="0" i="0" noProof="0" dirty="0">
                <a:latin typeface="Arial" panose="020B0604020202020204" pitchFamily="34" charset="0"/>
                <a:cs typeface="Arial" panose="020B0604020202020204" pitchFamily="34" charset="0"/>
              </a:rPr>
              <a:t>Dar a conocer las implicaciones clínicas de la contaminación del sistema de administración de nutrición enteral.</a:t>
            </a:r>
          </a:p>
          <a:p>
            <a:pPr marL="171450" indent="-171450" algn="just">
              <a:buFont typeface="Arial" panose="020B0604020202020204" pitchFamily="34" charset="0"/>
              <a:buChar char="•"/>
            </a:pPr>
            <a:endParaRPr lang="es-CO" sz="1200" b="0" i="0" noProof="0" dirty="0">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CO" sz="1200" b="0" i="0" noProof="0" dirty="0">
                <a:latin typeface="Arial" panose="020B0604020202020204" pitchFamily="34" charset="0"/>
                <a:cs typeface="Arial" panose="020B0604020202020204" pitchFamily="34" charset="0"/>
              </a:rPr>
              <a:t>Brindar herramientas que lleven a establecer</a:t>
            </a:r>
            <a:r>
              <a:rPr lang="es-CO" sz="1200" b="0" i="0" baseline="0" noProof="0" dirty="0">
                <a:latin typeface="Arial" panose="020B0604020202020204" pitchFamily="34" charset="0"/>
                <a:cs typeface="Arial" panose="020B0604020202020204" pitchFamily="34" charset="0"/>
              </a:rPr>
              <a:t> </a:t>
            </a:r>
            <a:r>
              <a:rPr lang="es-CO" sz="1200" b="0" i="0" noProof="0" dirty="0">
                <a:latin typeface="Arial" panose="020B0604020202020204" pitchFamily="34" charset="0"/>
                <a:cs typeface="Arial" panose="020B0604020202020204" pitchFamily="34" charset="0"/>
              </a:rPr>
              <a:t>políticas, procedimientos de cuidados de nutrición enteral (NE) y a promover la educación.</a:t>
            </a:r>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2</a:t>
            </a:fld>
            <a:endParaRPr lang="es-CO"/>
          </a:p>
        </p:txBody>
      </p:sp>
    </p:spTree>
    <p:extLst>
      <p:ext uri="{BB962C8B-B14F-4D97-AF65-F5344CB8AC3E}">
        <p14:creationId xmlns:p14="http://schemas.microsoft.com/office/powerpoint/2010/main" val="3801961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b="0" i="0" spc="0" noProof="0" dirty="0">
                <a:solidFill>
                  <a:schemeClr val="bg1"/>
                </a:solidFill>
                <a:latin typeface="+mj-lt"/>
                <a:cs typeface="Arial" panose="020B0604020202020204" pitchFamily="34" charset="0"/>
              </a:rPr>
              <a:t>La</a:t>
            </a:r>
            <a:r>
              <a:rPr lang="es-CO" b="1" i="0" spc="0" noProof="0" dirty="0">
                <a:solidFill>
                  <a:schemeClr val="bg1"/>
                </a:solidFill>
                <a:latin typeface="+mj-lt"/>
                <a:cs typeface="Arial" panose="020B0604020202020204" pitchFamily="34" charset="0"/>
              </a:rPr>
              <a:t> hipocalemia: </a:t>
            </a:r>
            <a:r>
              <a:rPr lang="es-CO" b="0" i="0" spc="0" noProof="0" dirty="0">
                <a:solidFill>
                  <a:schemeClr val="bg1"/>
                </a:solidFill>
                <a:latin typeface="+mj-lt"/>
                <a:cs typeface="Arial" panose="020B0604020202020204" pitchFamily="34" charset="0"/>
              </a:rPr>
              <a:t>cuando se presenta se debe buscar las causas, entre ellas está el síndrome de realimentación, estrés catabólico, efecto de la hormona antidiurética y aldosterona, disminución de la masa muscular y pérdidas por diarrea. El monitoreo diario de los niveles de potasio es una práctica segura que permitirá su reposición antes de presentarse signos de deficiencia.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b="0" i="0" spc="0" noProof="0" dirty="0">
              <a:solidFill>
                <a:schemeClr val="bg1"/>
              </a:solidFill>
              <a:latin typeface="+mj-lt"/>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b="1" i="0" spc="0" noProof="0" dirty="0">
                <a:solidFill>
                  <a:schemeClr val="bg1"/>
                </a:solidFill>
                <a:latin typeface="+mj-lt"/>
                <a:cs typeface="Arial" panose="020B0604020202020204" pitchFamily="34" charset="0"/>
              </a:rPr>
              <a:t>Hipofosfatemia:</a:t>
            </a:r>
            <a:r>
              <a:rPr lang="es-CO" b="0" i="0" spc="0" noProof="0" dirty="0">
                <a:solidFill>
                  <a:schemeClr val="bg1"/>
                </a:solidFill>
                <a:latin typeface="+mj-lt"/>
                <a:cs typeface="Arial" panose="020B0604020202020204" pitchFamily="34" charset="0"/>
              </a:rPr>
              <a:t> es uno de los desequilibrios que se presenta con el síndrome de realimentación por exceso calórico suministrado. El uso de antiácidos que atrapa el fósforo y la terapia de insulina pueden causar esta complicación. Como práctica segura está el monitoreo diario de los niveles séricos de fósforo para reponer si es el caso, hasta lograr su normalización, para evitar falla respiratoria o compromiso del miocardio.</a:t>
            </a:r>
          </a:p>
          <a:p>
            <a:endParaRPr lang="es-CO" b="0" i="0" noProof="0" dirty="0">
              <a:latin typeface="+mj-lt"/>
              <a:cs typeface="Arial" panose="020B0604020202020204" pitchFamily="34" charset="0"/>
            </a:endParaRPr>
          </a:p>
          <a:p>
            <a:r>
              <a:rPr lang="es-CO" b="1" i="0" noProof="0" dirty="0">
                <a:latin typeface="+mj-lt"/>
                <a:cs typeface="Arial" panose="020B0604020202020204" pitchFamily="34" charset="0"/>
              </a:rPr>
              <a:t>Hiperglicemia / hipoglicemia</a:t>
            </a:r>
          </a:p>
          <a:p>
            <a:pPr marL="171450" indent="-171450">
              <a:buFont typeface="Arial" panose="020B0604020202020204" pitchFamily="34" charset="0"/>
              <a:buChar char="•"/>
            </a:pPr>
            <a:r>
              <a:rPr lang="es-CO" b="0" i="0" noProof="0" dirty="0">
                <a:latin typeface="+mj-lt"/>
                <a:cs typeface="Arial" panose="020B0604020202020204" pitchFamily="34" charset="0"/>
              </a:rPr>
              <a:t>Dentro de las causas se encuentra la sepsis, diabetes, catabolismo y trauma.</a:t>
            </a:r>
          </a:p>
          <a:p>
            <a:pPr marL="171450" indent="-171450">
              <a:buFont typeface="Arial" panose="020B0604020202020204" pitchFamily="34" charset="0"/>
              <a:buChar char="•"/>
            </a:pPr>
            <a:r>
              <a:rPr lang="es-CO" b="0" i="0" noProof="0" dirty="0">
                <a:latin typeface="+mj-lt"/>
                <a:cs typeface="Arial" panose="020B0604020202020204" pitchFamily="34" charset="0"/>
              </a:rPr>
              <a:t>Resistencia a la insulina.</a:t>
            </a:r>
          </a:p>
          <a:p>
            <a:pPr marL="171450" indent="-171450">
              <a:buFont typeface="Arial" panose="020B0604020202020204" pitchFamily="34" charset="0"/>
              <a:buChar char="•"/>
            </a:pPr>
            <a:r>
              <a:rPr lang="es-CO" b="0" i="0" noProof="0" dirty="0">
                <a:latin typeface="+mj-lt"/>
                <a:cs typeface="Arial" panose="020B0604020202020204" pitchFamily="34" charset="0"/>
              </a:rPr>
              <a:t>Utilización de esteroides. </a:t>
            </a:r>
          </a:p>
          <a:p>
            <a:pPr marL="171450" indent="-171450">
              <a:buFont typeface="Arial" panose="020B0604020202020204" pitchFamily="34" charset="0"/>
              <a:buChar char="•"/>
            </a:pPr>
            <a:r>
              <a:rPr lang="es-CO" b="0" i="0" noProof="0" dirty="0">
                <a:latin typeface="+mj-lt"/>
                <a:cs typeface="Arial" panose="020B0604020202020204" pitchFamily="34" charset="0"/>
              </a:rPr>
              <a:t>El exceso calórico en pacientes estresados puede llevar a hiperglicemias, mientras que el déficit calórico puede producir hipoglicemias. </a:t>
            </a:r>
          </a:p>
          <a:p>
            <a:pPr marL="0" indent="0">
              <a:buFont typeface="Arial" panose="020B0604020202020204" pitchFamily="34" charset="0"/>
              <a:buNone/>
            </a:pPr>
            <a:endParaRPr lang="es-CO" b="0" i="0" noProof="0" dirty="0">
              <a:latin typeface="+mj-lt"/>
              <a:cs typeface="Arial" panose="020B0604020202020204" pitchFamily="34" charset="0"/>
            </a:endParaRPr>
          </a:p>
          <a:p>
            <a:r>
              <a:rPr lang="es-CO" b="0" i="0" noProof="0" dirty="0">
                <a:latin typeface="+mj-lt"/>
                <a:cs typeface="Arial" panose="020B0604020202020204" pitchFamily="34" charset="0"/>
              </a:rPr>
              <a:t>El diseño de un protocolo para el control de glicemias en pacientes con soporte nutricional disminuirá el riesgo de hiperglicemias e hipoglicemias. El protocolo debe considerar la periodicidad del monitoreo y la dosis de insulina, igualmente qué hacer en caso de hipoglicemias.</a:t>
            </a:r>
          </a:p>
          <a:p>
            <a:endParaRPr lang="es-CO" b="0" i="0" noProof="0" dirty="0">
              <a:latin typeface="+mj-lt"/>
              <a:cs typeface="Arial" panose="020B0604020202020204" pitchFamily="34" charset="0"/>
            </a:endParaRPr>
          </a:p>
          <a:p>
            <a:r>
              <a:rPr lang="es-CO" b="0" i="0" noProof="0" dirty="0">
                <a:latin typeface="+mj-lt"/>
                <a:cs typeface="Arial" panose="020B0604020202020204" pitchFamily="34" charset="0"/>
              </a:rPr>
              <a:t>Monitorear signos y síntomas clínicos de híper o hipoglicemia rutinariamente como diaforesis, temblor, sudoración, aturdimiento, somnolencia, irritabilidad, nerviosismo, taquicardia, escalofríos, hambre, náuseas, cefalea, entre otras.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b="0" spc="150" dirty="0">
              <a:solidFill>
                <a:schemeClr val="bg1"/>
              </a:solidFill>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20</a:t>
            </a:fld>
            <a:endParaRPr lang="es-CO"/>
          </a:p>
        </p:txBody>
      </p:sp>
    </p:spTree>
    <p:extLst>
      <p:ext uri="{BB962C8B-B14F-4D97-AF65-F5344CB8AC3E}">
        <p14:creationId xmlns:p14="http://schemas.microsoft.com/office/powerpoint/2010/main" val="1598779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kern="1200" noProof="0" dirty="0">
                <a:solidFill>
                  <a:srgbClr val="FFFFFF"/>
                </a:solidFill>
                <a:latin typeface="Arial" panose="020B0604020202020204" pitchFamily="34" charset="0"/>
                <a:ea typeface="+mn-ea"/>
                <a:cs typeface="Arial" panose="020B0604020202020204" pitchFamily="34" charset="0"/>
              </a:rPr>
              <a:t>La aspiración pulmonar puede causar neumonitis química y producir complicaciones importantes como hipoxia y neumonía bacteriana. Definida la aspiración como la inhalación de material en la vía aérea, material que puede ser secreciones nasofaríngeas, líquidos, alimentos, contenido gástrico y bacterias.</a:t>
            </a:r>
          </a:p>
          <a:p>
            <a:endParaRPr lang="es-CO" sz="1200" b="0" kern="1200" noProof="0" dirty="0">
              <a:solidFill>
                <a:srgbClr val="FFFFFF"/>
              </a:solidFill>
              <a:latin typeface="Arial" panose="020B0604020202020204" pitchFamily="34" charset="0"/>
              <a:ea typeface="+mn-ea"/>
              <a:cs typeface="Arial" panose="020B0604020202020204" pitchFamily="34" charset="0"/>
            </a:endParaRPr>
          </a:p>
          <a:p>
            <a:r>
              <a:rPr lang="es-CO" sz="1200" b="0" kern="1200" noProof="0" dirty="0">
                <a:solidFill>
                  <a:srgbClr val="FFFFFF"/>
                </a:solidFill>
                <a:latin typeface="Arial" panose="020B0604020202020204" pitchFamily="34" charset="0"/>
                <a:ea typeface="+mn-ea"/>
                <a:cs typeface="Arial" panose="020B0604020202020204" pitchFamily="34" charset="0"/>
              </a:rPr>
              <a:t>Los principales factores de riesgo para la aspiración pulmonar son la utilización de sedantes, la posición supina del paciente, presencia y tamaño de la sonda nasogástrica, ventilación mecánica, vómito, NE por bolos, enfermedades de alto riesgo, mala higiene bucal, nivel de entrenamiento del personal de salud, edad avanzada y el transporte de los pacientes para procedimientos.</a:t>
            </a:r>
          </a:p>
          <a:p>
            <a:endParaRPr lang="es-CO" sz="1200" b="0" kern="1200" noProof="0" dirty="0">
              <a:solidFill>
                <a:srgbClr val="FFFFFF"/>
              </a:solidFill>
              <a:latin typeface="Arial" panose="020B0604020202020204" pitchFamily="34" charset="0"/>
              <a:ea typeface="+mn-ea"/>
              <a:cs typeface="Arial" panose="020B0604020202020204" pitchFamily="34" charset="0"/>
            </a:endParaRPr>
          </a:p>
          <a:p>
            <a:r>
              <a:rPr lang="es-CO" sz="1200" b="0" kern="1200" noProof="0" dirty="0">
                <a:solidFill>
                  <a:srgbClr val="FFFFFF"/>
                </a:solidFill>
                <a:latin typeface="Arial" panose="020B0604020202020204" pitchFamily="34" charset="0"/>
                <a:ea typeface="+mn-ea"/>
                <a:cs typeface="Arial" panose="020B0604020202020204" pitchFamily="34" charset="0"/>
              </a:rPr>
              <a:t>Para prevenirla se requiere una adecuada adherencia del personal de salud al protocolo de manejo de sondas que incluye: </a:t>
            </a:r>
          </a:p>
          <a:p>
            <a:pPr marL="171450" indent="-171450">
              <a:buFont typeface="Arial" panose="020B0604020202020204" pitchFamily="34" charset="0"/>
              <a:buChar char="•"/>
            </a:pPr>
            <a:r>
              <a:rPr lang="es-CO" sz="1200" b="0" kern="1200" noProof="0" dirty="0">
                <a:solidFill>
                  <a:srgbClr val="FFFFFF"/>
                </a:solidFill>
                <a:latin typeface="Arial" panose="020B0604020202020204" pitchFamily="34" charset="0"/>
                <a:ea typeface="+mn-ea"/>
                <a:cs typeface="Arial" panose="020B0604020202020204" pitchFamily="34" charset="0"/>
              </a:rPr>
              <a:t>Evaluación diaria del paciente</a:t>
            </a:r>
          </a:p>
          <a:p>
            <a:pPr marL="171450" indent="-171450">
              <a:buFont typeface="Arial" panose="020B0604020202020204" pitchFamily="34" charset="0"/>
              <a:buChar char="•"/>
            </a:pPr>
            <a:r>
              <a:rPr lang="es-CO" sz="1200" b="0" kern="1200" noProof="0" dirty="0">
                <a:solidFill>
                  <a:srgbClr val="FFFFFF"/>
                </a:solidFill>
                <a:latin typeface="Arial" panose="020B0604020202020204" pitchFamily="34" charset="0"/>
                <a:ea typeface="+mn-ea"/>
                <a:cs typeface="Arial" panose="020B0604020202020204" pitchFamily="34" charset="0"/>
              </a:rPr>
              <a:t>Verificar posición de la sonda antes de iniciar NE y luego cada 4 horas</a:t>
            </a:r>
          </a:p>
          <a:p>
            <a:pPr marL="171450" indent="-171450">
              <a:buFont typeface="Arial" panose="020B0604020202020204" pitchFamily="34" charset="0"/>
              <a:buChar char="•"/>
            </a:pPr>
            <a:r>
              <a:rPr lang="es-CO" sz="1200" b="0" kern="1200" noProof="0" dirty="0">
                <a:solidFill>
                  <a:srgbClr val="FFFFFF"/>
                </a:solidFill>
                <a:latin typeface="Arial" panose="020B0604020202020204" pitchFamily="34" charset="0"/>
                <a:ea typeface="+mn-ea"/>
                <a:cs typeface="Arial" panose="020B0604020202020204" pitchFamily="34" charset="0"/>
              </a:rPr>
              <a:t>Sedación, mínima cantidad posible</a:t>
            </a:r>
          </a:p>
          <a:p>
            <a:pPr marL="171450" indent="-171450">
              <a:buFont typeface="Arial" panose="020B0604020202020204" pitchFamily="34" charset="0"/>
              <a:buChar char="•"/>
            </a:pPr>
            <a:r>
              <a:rPr lang="es-CO" sz="1200" b="0" kern="1200" noProof="0" dirty="0">
                <a:solidFill>
                  <a:srgbClr val="FFFFFF"/>
                </a:solidFill>
                <a:latin typeface="Arial" panose="020B0604020202020204" pitchFamily="34" charset="0"/>
                <a:ea typeface="+mn-ea"/>
                <a:cs typeface="Arial" panose="020B0604020202020204" pitchFamily="34" charset="0"/>
              </a:rPr>
              <a:t>Sonda avanzada en pacientes con alto riesgo de broncoaspiración</a:t>
            </a:r>
          </a:p>
          <a:p>
            <a:pPr marL="171450" indent="-171450">
              <a:buFont typeface="Arial" panose="020B0604020202020204" pitchFamily="34" charset="0"/>
              <a:buChar char="•"/>
            </a:pPr>
            <a:r>
              <a:rPr lang="es-CO" sz="1200" b="0" kern="1200" noProof="0" dirty="0">
                <a:solidFill>
                  <a:srgbClr val="FFFFFF"/>
                </a:solidFill>
                <a:latin typeface="Arial" panose="020B0604020202020204" pitchFamily="34" charset="0"/>
                <a:ea typeface="+mn-ea"/>
                <a:cs typeface="Arial" panose="020B0604020202020204" pitchFamily="34" charset="0"/>
              </a:rPr>
              <a:t>Mantener cabecera en angulo entre 30 º a 45º</a:t>
            </a:r>
          </a:p>
          <a:p>
            <a:pPr marL="171450" indent="-171450">
              <a:buFont typeface="Arial" panose="020B0604020202020204" pitchFamily="34" charset="0"/>
              <a:buChar char="•"/>
            </a:pPr>
            <a:r>
              <a:rPr lang="es-CO" sz="1200" b="0" kern="1200" noProof="0" dirty="0">
                <a:solidFill>
                  <a:srgbClr val="FFFFFF"/>
                </a:solidFill>
                <a:latin typeface="Arial" panose="020B0604020202020204" pitchFamily="34" charset="0"/>
                <a:ea typeface="+mn-ea"/>
                <a:cs typeface="Arial" panose="020B0604020202020204" pitchFamily="34" charset="0"/>
              </a:rPr>
              <a:t>NE continua en pacientes con intolerancia a la NE</a:t>
            </a:r>
          </a:p>
          <a:p>
            <a:pPr marL="171450" indent="-171450">
              <a:buFont typeface="Arial" panose="020B0604020202020204" pitchFamily="34" charset="0"/>
              <a:buChar char="•"/>
            </a:pPr>
            <a:r>
              <a:rPr lang="es-CO" sz="1200" b="0" kern="1200" noProof="0" dirty="0">
                <a:solidFill>
                  <a:srgbClr val="FFFFFF"/>
                </a:solidFill>
                <a:latin typeface="Arial" panose="020B0604020202020204" pitchFamily="34" charset="0"/>
                <a:ea typeface="+mn-ea"/>
                <a:cs typeface="Arial" panose="020B0604020202020204" pitchFamily="34" charset="0"/>
              </a:rPr>
              <a:t>Medición del volumen residual gástrico solo en pacientes de alto riesgo, no suspender la NE con valores menores a 500 ml, si el VRG está entre 300-500 ml implemente medidas para evitar broncoaspiración</a:t>
            </a:r>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21</a:t>
            </a:fld>
            <a:endParaRPr lang="es-CO"/>
          </a:p>
        </p:txBody>
      </p:sp>
    </p:spTree>
    <p:extLst>
      <p:ext uri="{BB962C8B-B14F-4D97-AF65-F5344CB8AC3E}">
        <p14:creationId xmlns:p14="http://schemas.microsoft.com/office/powerpoint/2010/main" val="3994576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b="1" i="0" noProof="0" dirty="0">
                <a:latin typeface="Arial" panose="020B0604020202020204" pitchFamily="34" charset="0"/>
                <a:cs typeface="Arial" panose="020B0604020202020204" pitchFamily="34" charset="0"/>
              </a:rPr>
              <a:t>Neumonía Post aspiración </a:t>
            </a:r>
          </a:p>
          <a:p>
            <a:r>
              <a:rPr lang="es-CO" b="0" i="0" noProof="0" dirty="0">
                <a:latin typeface="Arial" panose="020B0604020202020204" pitchFamily="34" charset="0"/>
                <a:cs typeface="Arial" panose="020B0604020202020204" pitchFamily="34" charset="0"/>
              </a:rPr>
              <a:t>Después de una bronco aspiración se puede presentar la neumonía que se debe evitar con controles estrictos tratados en la bronco aspiración.</a:t>
            </a:r>
          </a:p>
          <a:p>
            <a:endParaRPr lang="es-CO" b="1" i="0" noProof="0" dirty="0">
              <a:latin typeface="Arial" panose="020B0604020202020204" pitchFamily="34" charset="0"/>
              <a:cs typeface="Arial" panose="020B0604020202020204" pitchFamily="34" charset="0"/>
            </a:endParaRPr>
          </a:p>
          <a:p>
            <a:r>
              <a:rPr lang="es-CO" b="1" i="0" noProof="0" dirty="0">
                <a:latin typeface="Arial" panose="020B0604020202020204" pitchFamily="34" charset="0"/>
                <a:cs typeface="Arial" panose="020B0604020202020204" pitchFamily="34" charset="0"/>
              </a:rPr>
              <a:t>Otras complicaciones infecciosas son la sinusitis, otitis media, infección del estoma y peritonitis.</a:t>
            </a:r>
          </a:p>
          <a:p>
            <a:r>
              <a:rPr lang="es-CO" b="0" i="0" noProof="0" dirty="0">
                <a:latin typeface="Arial" panose="020B0604020202020204" pitchFamily="34" charset="0"/>
                <a:cs typeface="Arial" panose="020B0604020202020204" pitchFamily="34" charset="0"/>
              </a:rPr>
              <a:t>Las causas principales son las ahondas inadecuadas y/o la falta de movilización, manipulación sin la técnica aséptica. Se previenen utilizando sondas de bajo calibre, movilización periódica y manteniendo las conexiones limpias. </a:t>
            </a:r>
          </a:p>
          <a:p>
            <a:endParaRPr lang="es-CO" b="0" i="0" noProof="0" dirty="0">
              <a:latin typeface="Arial" panose="020B0604020202020204" pitchFamily="34" charset="0"/>
              <a:cs typeface="Arial" panose="020B0604020202020204" pitchFamily="34" charset="0"/>
            </a:endParaRPr>
          </a:p>
          <a:p>
            <a:r>
              <a:rPr lang="es-CO" b="1" i="0" noProof="0" dirty="0">
                <a:latin typeface="Arial" panose="020B0604020202020204" pitchFamily="34" charset="0"/>
                <a:cs typeface="Arial" panose="020B0604020202020204" pitchFamily="34" charset="0"/>
              </a:rPr>
              <a:t>Las prácticas seguras son:</a:t>
            </a:r>
            <a:r>
              <a:rPr lang="es-CO" b="0" i="0" noProof="0" dirty="0">
                <a:latin typeface="Arial" panose="020B0604020202020204" pitchFamily="34" charset="0"/>
                <a:cs typeface="Arial" panose="020B0604020202020204" pitchFamily="34" charset="0"/>
              </a:rPr>
              <a:t> </a:t>
            </a:r>
          </a:p>
          <a:p>
            <a:r>
              <a:rPr lang="es-CO" b="0" i="0" noProof="0" dirty="0">
                <a:latin typeface="Arial" panose="020B0604020202020204" pitchFamily="34" charset="0"/>
                <a:cs typeface="Arial" panose="020B0604020202020204" pitchFamily="34" charset="0"/>
              </a:rPr>
              <a:t>Observar signos y síntomas de infección sistémica, inspeccionar los estomas de gastrostomía o yeyunostomías, adherencia al protocolo de lavado de manos y fomentar buenas prácticas en la preparación y manipulación de la fórmula de NE.</a:t>
            </a:r>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22</a:t>
            </a:fld>
            <a:endParaRPr lang="es-CO"/>
          </a:p>
        </p:txBody>
      </p:sp>
    </p:spTree>
    <p:extLst>
      <p:ext uri="{BB962C8B-B14F-4D97-AF65-F5344CB8AC3E}">
        <p14:creationId xmlns:p14="http://schemas.microsoft.com/office/powerpoint/2010/main" val="2355169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200" kern="1200" noProof="0" dirty="0">
                <a:solidFill>
                  <a:schemeClr val="tx1"/>
                </a:solidFill>
                <a:effectLst/>
                <a:latin typeface="Arial" panose="020B0604020202020204" pitchFamily="34" charset="0"/>
                <a:ea typeface="+mn-ea"/>
                <a:cs typeface="Arial" panose="020B0604020202020204" pitchFamily="34" charset="0"/>
              </a:rPr>
              <a:t>La NE puede parecer benigna, pero pueden ocurrir eventos adversos si no se siguen las recomendaciones de práctica de NE. Uno de los eventos adversos reportados incluye contaminación de la formula NE que puede producir sepsis, neumonía, infecciones del tracto urinario y problemas gastrointestinales. </a:t>
            </a:r>
            <a:r>
              <a:rPr lang="es-419" noProof="0" dirty="0">
                <a:latin typeface="Arial" panose="020B0604020202020204" pitchFamily="34" charset="0"/>
                <a:cs typeface="Arial" panose="020B0604020202020204" pitchFamily="34" charset="0"/>
              </a:rPr>
              <a:t>Para evitarla debemos conocer las pautas de prácticas seguras desde la prescripción de la NE y entrega de la nutrición.</a:t>
            </a:r>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23</a:t>
            </a:fld>
            <a:endParaRPr lang="es-CO"/>
          </a:p>
        </p:txBody>
      </p:sp>
    </p:spTree>
    <p:extLst>
      <p:ext uri="{BB962C8B-B14F-4D97-AF65-F5344CB8AC3E}">
        <p14:creationId xmlns:p14="http://schemas.microsoft.com/office/powerpoint/2010/main" val="3943028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sz="1200" kern="1200" noProof="0" dirty="0">
                <a:solidFill>
                  <a:schemeClr val="tx1"/>
                </a:solidFill>
                <a:effectLst/>
                <a:latin typeface="Arial" panose="020B0604020202020204" pitchFamily="34" charset="0"/>
                <a:ea typeface="+mn-ea"/>
                <a:cs typeface="Arial" panose="020B0604020202020204" pitchFamily="34" charset="0"/>
              </a:rPr>
              <a:t>La contaminación de las fórmulas enterales pueden causar distensión abdominal, diarrea, neumonía y bacteriemia después de la administración.</a:t>
            </a:r>
          </a:p>
          <a:p>
            <a:endParaRPr lang="es-419" sz="1200" kern="1200" noProof="0" dirty="0">
              <a:solidFill>
                <a:schemeClr val="tx1"/>
              </a:solidFill>
              <a:effectLst/>
              <a:latin typeface="Arial" panose="020B0604020202020204" pitchFamily="34" charset="0"/>
              <a:ea typeface="+mn-ea"/>
              <a:cs typeface="Arial" panose="020B0604020202020204" pitchFamily="34" charset="0"/>
            </a:endParaRPr>
          </a:p>
          <a:p>
            <a:r>
              <a:rPr lang="es-419" sz="1200" kern="1200" noProof="0" dirty="0">
                <a:solidFill>
                  <a:schemeClr val="tx1"/>
                </a:solidFill>
                <a:effectLst/>
                <a:latin typeface="Arial" panose="020B0604020202020204" pitchFamily="34" charset="0"/>
                <a:ea typeface="+mn-ea"/>
                <a:cs typeface="Arial" panose="020B0604020202020204" pitchFamily="34" charset="0"/>
              </a:rPr>
              <a:t>La Food and Drug Administration en EEUU (FDA) considera desde 1988 a las fórmulas enterales como alimentos médicos por ser destinados a la alimentación enteral, deben estar bajo la supervisión de personal profesional entrenado, para el manejo nutricional de muchos trastornos o enfermedades. Reconociendo que la contaminación microbiana es un peligro para los alimentos médicos, se debe implementar recomendaciones específicas para la calidad microbiológica en el momento de la manufactura.</a:t>
            </a:r>
          </a:p>
          <a:p>
            <a:endParaRPr lang="es-419" sz="1200" kern="1200" noProof="0" dirty="0">
              <a:solidFill>
                <a:schemeClr val="tx1"/>
              </a:solidFill>
              <a:effectLst/>
              <a:latin typeface="Arial" panose="020B0604020202020204" pitchFamily="34" charset="0"/>
              <a:ea typeface="+mn-ea"/>
              <a:cs typeface="Arial" panose="020B0604020202020204" pitchFamily="34" charset="0"/>
            </a:endParaRPr>
          </a:p>
          <a:p>
            <a:r>
              <a:rPr lang="es-419" sz="1200" kern="1200" noProof="0" dirty="0">
                <a:solidFill>
                  <a:schemeClr val="tx1"/>
                </a:solidFill>
                <a:effectLst/>
                <a:latin typeface="Arial" panose="020B0604020202020204" pitchFamily="34" charset="0"/>
                <a:ea typeface="+mn-ea"/>
                <a:cs typeface="Arial" panose="020B0604020202020204" pitchFamily="34" charset="0"/>
              </a:rPr>
              <a:t> Según la FDA el riesgo se presenta cuando :</a:t>
            </a:r>
          </a:p>
          <a:p>
            <a:r>
              <a:rPr lang="es-419" sz="1200" kern="1200" noProof="0" dirty="0">
                <a:solidFill>
                  <a:schemeClr val="tx1"/>
                </a:solidFill>
                <a:effectLst/>
                <a:latin typeface="Arial" panose="020B0604020202020204" pitchFamily="34" charset="0"/>
                <a:ea typeface="+mn-ea"/>
                <a:cs typeface="Arial" panose="020B0604020202020204" pitchFamily="34" charset="0"/>
              </a:rPr>
              <a:t> a) 3 o más muestras excedan de 1000 (10</a:t>
            </a:r>
            <a:r>
              <a:rPr lang="es-419" sz="1200" kern="1200" baseline="30000" noProof="0" dirty="0">
                <a:solidFill>
                  <a:schemeClr val="tx1"/>
                </a:solidFill>
                <a:effectLst/>
                <a:latin typeface="Arial" panose="020B0604020202020204" pitchFamily="34" charset="0"/>
                <a:ea typeface="+mn-ea"/>
                <a:cs typeface="Arial" panose="020B0604020202020204" pitchFamily="34" charset="0"/>
              </a:rPr>
              <a:t>3</a:t>
            </a:r>
            <a:r>
              <a:rPr lang="es-419" sz="1200" kern="1200" baseline="0" noProof="0" dirty="0">
                <a:solidFill>
                  <a:schemeClr val="tx1"/>
                </a:solidFill>
                <a:effectLst/>
                <a:latin typeface="Arial" panose="020B0604020202020204" pitchFamily="34" charset="0"/>
                <a:ea typeface="+mn-ea"/>
                <a:cs typeface="Arial" panose="020B0604020202020204" pitchFamily="34" charset="0"/>
              </a:rPr>
              <a:t>) unidades F formadoras de colonia/</a:t>
            </a:r>
            <a:r>
              <a:rPr lang="es-419" sz="1200" kern="1200" baseline="0" noProof="0" dirty="0" err="1">
                <a:solidFill>
                  <a:schemeClr val="tx1"/>
                </a:solidFill>
                <a:effectLst/>
                <a:latin typeface="Arial" panose="020B0604020202020204" pitchFamily="34" charset="0"/>
                <a:ea typeface="+mn-ea"/>
                <a:cs typeface="Arial" panose="020B0604020202020204" pitchFamily="34" charset="0"/>
              </a:rPr>
              <a:t>mL</a:t>
            </a:r>
            <a:r>
              <a:rPr lang="es-419" sz="1200" kern="1200" baseline="0" noProof="0" dirty="0">
                <a:solidFill>
                  <a:schemeClr val="tx1"/>
                </a:solidFill>
                <a:effectLst/>
                <a:latin typeface="Arial" panose="020B0604020202020204" pitchFamily="34" charset="0"/>
                <a:ea typeface="+mn-ea"/>
                <a:cs typeface="Arial" panose="020B0604020202020204" pitchFamily="34" charset="0"/>
              </a:rPr>
              <a:t> ( UFC)</a:t>
            </a:r>
          </a:p>
          <a:p>
            <a:r>
              <a:rPr lang="es-419" sz="1200" kern="1200" baseline="0" noProof="0" dirty="0">
                <a:solidFill>
                  <a:schemeClr val="tx1"/>
                </a:solidFill>
                <a:effectLst/>
                <a:latin typeface="Arial" panose="020B0604020202020204" pitchFamily="34" charset="0"/>
                <a:ea typeface="+mn-ea"/>
                <a:cs typeface="Arial" panose="020B0604020202020204" pitchFamily="34" charset="0"/>
              </a:rPr>
              <a:t> b) Cuando en cualquier muestra exceda la cuenta de 10000 ( 10</a:t>
            </a:r>
            <a:r>
              <a:rPr lang="es-419" sz="1200" kern="1200" baseline="30000" noProof="0" dirty="0">
                <a:solidFill>
                  <a:schemeClr val="tx1"/>
                </a:solidFill>
                <a:effectLst/>
                <a:latin typeface="Arial" panose="020B0604020202020204" pitchFamily="34" charset="0"/>
                <a:ea typeface="+mn-ea"/>
                <a:cs typeface="Arial" panose="020B0604020202020204" pitchFamily="34" charset="0"/>
              </a:rPr>
              <a:t>4</a:t>
            </a:r>
            <a:r>
              <a:rPr lang="es-419" sz="1200" kern="1200" baseline="0" noProof="0" dirty="0">
                <a:solidFill>
                  <a:schemeClr val="tx1"/>
                </a:solidFill>
                <a:effectLst/>
                <a:latin typeface="Arial" panose="020B0604020202020204" pitchFamily="34" charset="0"/>
                <a:ea typeface="+mn-ea"/>
                <a:cs typeface="Arial" panose="020B0604020202020204" pitchFamily="34" charset="0"/>
              </a:rPr>
              <a:t>) UFC /</a:t>
            </a:r>
            <a:r>
              <a:rPr lang="es-419" sz="1200" kern="1200" baseline="0" noProof="0" dirty="0" err="1">
                <a:solidFill>
                  <a:schemeClr val="tx1"/>
                </a:solidFill>
                <a:effectLst/>
                <a:latin typeface="Arial" panose="020B0604020202020204" pitchFamily="34" charset="0"/>
                <a:ea typeface="+mn-ea"/>
                <a:cs typeface="Arial" panose="020B0604020202020204" pitchFamily="34" charset="0"/>
              </a:rPr>
              <a:t>mL</a:t>
            </a:r>
            <a:endParaRPr lang="es-419" sz="1200" kern="1200" baseline="0" noProof="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kern="1200" baseline="0" noProof="0" dirty="0">
                <a:solidFill>
                  <a:schemeClr val="tx1"/>
                </a:solidFill>
                <a:effectLst/>
                <a:latin typeface="Arial" panose="020B0604020202020204" pitchFamily="34" charset="0"/>
                <a:ea typeface="+mn-ea"/>
                <a:cs typeface="Arial" panose="020B0604020202020204" pitchFamily="34" charset="0"/>
              </a:rPr>
              <a:t> c) Ante la presencia de microorganismos como estafilococus aureus, bacillus cereus, coliformes, escherichia coli, salmonella, yersenia enterocolitica, otras bacterias más frecuentes encontradas son Klebsiella pneumoniae y Serratia marcence.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419" sz="1200" kern="1200" baseline="0" noProof="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kern="1200" baseline="0" noProof="0" dirty="0">
                <a:solidFill>
                  <a:schemeClr val="tx1"/>
                </a:solidFill>
                <a:effectLst/>
                <a:latin typeface="Arial" panose="020B0604020202020204" pitchFamily="34" charset="0"/>
                <a:ea typeface="+mn-ea"/>
                <a:cs typeface="Arial" panose="020B0604020202020204" pitchFamily="34" charset="0"/>
              </a:rPr>
              <a:t>La </a:t>
            </a:r>
            <a:r>
              <a:rPr lang="es-419" sz="1200" kern="1200" baseline="0" noProof="0" dirty="0" err="1">
                <a:solidFill>
                  <a:schemeClr val="tx1"/>
                </a:solidFill>
                <a:effectLst/>
                <a:latin typeface="Arial" panose="020B0604020202020204" pitchFamily="34" charset="0"/>
                <a:ea typeface="+mn-ea"/>
                <a:cs typeface="Arial" panose="020B0604020202020204" pitchFamily="34" charset="0"/>
              </a:rPr>
              <a:t>pseudomona</a:t>
            </a:r>
            <a:r>
              <a:rPr lang="es-419" sz="1200" kern="1200" baseline="0" noProof="0" dirty="0">
                <a:solidFill>
                  <a:schemeClr val="tx1"/>
                </a:solidFill>
                <a:effectLst/>
                <a:latin typeface="Arial" panose="020B0604020202020204" pitchFamily="34" charset="0"/>
                <a:ea typeface="+mn-ea"/>
                <a:cs typeface="Arial" panose="020B0604020202020204" pitchFamily="34" charset="0"/>
              </a:rPr>
              <a:t> </a:t>
            </a:r>
            <a:r>
              <a:rPr lang="es-419" sz="1200" kern="1200" baseline="0" noProof="0" dirty="0" err="1">
                <a:solidFill>
                  <a:schemeClr val="tx1"/>
                </a:solidFill>
                <a:effectLst/>
                <a:latin typeface="Arial" panose="020B0604020202020204" pitchFamily="34" charset="0"/>
                <a:ea typeface="+mn-ea"/>
                <a:cs typeface="Arial" panose="020B0604020202020204" pitchFamily="34" charset="0"/>
              </a:rPr>
              <a:t>aeruginosa</a:t>
            </a:r>
            <a:r>
              <a:rPr lang="es-419" sz="1200" kern="1200" baseline="0" noProof="0" dirty="0">
                <a:solidFill>
                  <a:schemeClr val="tx1"/>
                </a:solidFill>
                <a:effectLst/>
                <a:latin typeface="Arial" panose="020B0604020202020204" pitchFamily="34" charset="0"/>
                <a:ea typeface="+mn-ea"/>
                <a:cs typeface="Arial" panose="020B0604020202020204" pitchFamily="34" charset="0"/>
              </a:rPr>
              <a:t> se ha encontrado en las válvulas de los equipos. </a:t>
            </a:r>
          </a:p>
          <a:p>
            <a:endParaRPr lang="es-419" sz="1200" kern="1200" baseline="0" noProof="0" dirty="0">
              <a:solidFill>
                <a:schemeClr val="tx1"/>
              </a:solidFill>
              <a:effectLst/>
              <a:latin typeface="Arial" panose="020B0604020202020204" pitchFamily="34" charset="0"/>
              <a:ea typeface="+mn-ea"/>
              <a:cs typeface="Arial" panose="020B0604020202020204" pitchFamily="34" charset="0"/>
            </a:endParaRPr>
          </a:p>
          <a:p>
            <a:r>
              <a:rPr lang="es-419" sz="1200" kern="1200" baseline="0" noProof="0" dirty="0">
                <a:solidFill>
                  <a:schemeClr val="tx1"/>
                </a:solidFill>
                <a:effectLst/>
                <a:latin typeface="Arial" panose="020B0604020202020204" pitchFamily="34" charset="0"/>
                <a:ea typeface="+mn-ea"/>
                <a:cs typeface="Arial" panose="020B0604020202020204" pitchFamily="34" charset="0"/>
              </a:rPr>
              <a:t>Se ha encontrado la propagación de la flora intestinal del paciente como una fuente de contaminación en los equipos de NE. </a:t>
            </a:r>
          </a:p>
          <a:p>
            <a:r>
              <a:rPr lang="es-ES" sz="1200" kern="1200" baseline="0" dirty="0">
                <a:solidFill>
                  <a:schemeClr val="tx1"/>
                </a:solidFill>
                <a:effectLst/>
                <a:latin typeface="Arial" panose="020B0604020202020204" pitchFamily="34" charset="0"/>
                <a:ea typeface="+mn-ea"/>
                <a:cs typeface="Arial" panose="020B0604020202020204" pitchFamily="34" charset="0"/>
              </a:rPr>
              <a:t> </a:t>
            </a:r>
            <a:endParaRPr lang="es-CO" sz="1200" kern="1200" baseline="0" dirty="0">
              <a:solidFill>
                <a:schemeClr val="tx1"/>
              </a:solidFill>
              <a:effectLst/>
              <a:latin typeface="Arial" panose="020B0604020202020204" pitchFamily="34" charset="0"/>
              <a:ea typeface="+mn-ea"/>
              <a:cs typeface="Arial" panose="020B0604020202020204" pitchFamily="34" charset="0"/>
            </a:endParaRPr>
          </a:p>
          <a:p>
            <a:endParaRPr lang="es-CO"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24</a:t>
            </a:fld>
            <a:endParaRPr lang="es-CO"/>
          </a:p>
        </p:txBody>
      </p:sp>
    </p:spTree>
    <p:extLst>
      <p:ext uri="{BB962C8B-B14F-4D97-AF65-F5344CB8AC3E}">
        <p14:creationId xmlns:p14="http://schemas.microsoft.com/office/powerpoint/2010/main" val="2508607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200" kern="1200" noProof="0" dirty="0">
                <a:solidFill>
                  <a:schemeClr val="tx1"/>
                </a:solidFill>
                <a:effectLst/>
                <a:latin typeface="Arial" panose="020B0604020202020204" pitchFamily="34" charset="0"/>
                <a:ea typeface="+mn-ea"/>
                <a:cs typeface="Arial" panose="020B0604020202020204" pitchFamily="34" charset="0"/>
              </a:rPr>
              <a:t>Se recomienda elaborar un formulario de productos de NE, cuya </a:t>
            </a:r>
            <a:r>
              <a:rPr lang="es-419" sz="1200" noProof="0" dirty="0">
                <a:latin typeface="Arial" panose="020B0604020202020204" pitchFamily="34" charset="0"/>
                <a:cs typeface="Arial" panose="020B0604020202020204" pitchFamily="34" charset="0"/>
              </a:rPr>
              <a:t>selección de las fórmulas deben ser basada en las necesidades nutricionales del paciente más que en la enfermedad. Se recomienda que se </a:t>
            </a:r>
            <a:r>
              <a:rPr lang="es-419" sz="1200" kern="1200" noProof="0" dirty="0">
                <a:solidFill>
                  <a:schemeClr val="tx1"/>
                </a:solidFill>
                <a:effectLst/>
                <a:latin typeface="Arial" panose="020B0604020202020204" pitchFamily="34" charset="0"/>
                <a:ea typeface="+mn-ea"/>
                <a:cs typeface="Arial" panose="020B0604020202020204" pitchFamily="34" charset="0"/>
              </a:rPr>
              <a:t>limite el tamaño del formulario, que no haya duplicación de fórmulas, disminuir el manejo de inventarios para reducir costos. Utilice medicina basada en las evidencias; este formulario debe ser realizado por un comité institucional que integre al personal de todas las disciplinas para que incluya fórmulas enterales de la mejor calidad higiénico sanitaria. Cree una lista de productos sustitutos para cuando se presente escasez.</a:t>
            </a:r>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25</a:t>
            </a:fld>
            <a:endParaRPr lang="es-CO"/>
          </a:p>
        </p:txBody>
      </p:sp>
    </p:spTree>
    <p:extLst>
      <p:ext uri="{BB962C8B-B14F-4D97-AF65-F5344CB8AC3E}">
        <p14:creationId xmlns:p14="http://schemas.microsoft.com/office/powerpoint/2010/main" val="4291103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200" b="1" noProof="0" dirty="0">
                <a:solidFill>
                  <a:schemeClr val="tx2">
                    <a:lumMod val="50000"/>
                  </a:schemeClr>
                </a:solidFill>
                <a:latin typeface="Arial" panose="020B0604020202020204" pitchFamily="34" charset="0"/>
                <a:cs typeface="Arial" panose="020B0604020202020204" pitchFamily="34" charset="0"/>
              </a:rPr>
              <a:t>Elementos claves del pedido de la NE que deben documentarse para garantizar una preparación segura del producto</a:t>
            </a:r>
            <a:endParaRPr lang="es-419" sz="1200" noProof="0" dirty="0">
              <a:solidFill>
                <a:schemeClr val="tx2">
                  <a:lumMod val="50000"/>
                </a:schemeClr>
              </a:solidFill>
              <a:latin typeface="Arial" panose="020B0604020202020204" pitchFamily="34" charset="0"/>
              <a:cs typeface="Arial" panose="020B0604020202020204" pitchFamily="34" charset="0"/>
            </a:endParaRPr>
          </a:p>
          <a:p>
            <a:pPr marL="171450" lvl="0" indent="-171450" rtl="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Diseñe órdenes estandarizadas. </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Incluya todos los elementos críticos en las órdenes de NE.</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Evite abreviaturas no aprobadas o expresiones numéricas inapropiadas.</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Utilice términos genéricos para describir la fórmula. </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Complete todos los elementos de la orden de NE cuando se modifica o reordena la NE.</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Suministrar instrucciones claras relacionadas a los productos modulares, es fundamental para evitar mayor manipulación del producto.</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Establezca políticas y procedimientos para la preparación de productos de NE en polvo el cual debe ser manejado cuidadosamente. </a:t>
            </a:r>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26</a:t>
            </a:fld>
            <a:endParaRPr lang="es-CO"/>
          </a:p>
        </p:txBody>
      </p:sp>
    </p:spTree>
    <p:extLst>
      <p:ext uri="{BB962C8B-B14F-4D97-AF65-F5344CB8AC3E}">
        <p14:creationId xmlns:p14="http://schemas.microsoft.com/office/powerpoint/2010/main" val="2839282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200" kern="1200" noProof="0" dirty="0">
                <a:solidFill>
                  <a:schemeClr val="tx1"/>
                </a:solidFill>
                <a:effectLst/>
                <a:latin typeface="Arial" panose="020B0604020202020204" pitchFamily="34" charset="0"/>
                <a:ea typeface="+mn-ea"/>
                <a:cs typeface="Arial" panose="020B0604020202020204" pitchFamily="34" charset="0"/>
              </a:rPr>
              <a:t>Se ha encontrado que la incidencia de contaminación esta entre el 0% y el 57% de las fórmulas enterales preparadas en el hospital y más del 80% de las preparadas en el hogar, siendo las fuentes de contaminación las mezclas reconstituidas o la dilución de productos modulares con agua estéril, además de las fórmulas reenvasadas para la administración.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419" sz="1200" kern="1200" noProof="0" dirty="0">
              <a:solidFill>
                <a:schemeClr val="tx1"/>
              </a:solidFill>
              <a:effectLst/>
              <a:latin typeface="Arial" panose="020B0604020202020204" pitchFamily="34" charset="0"/>
              <a:ea typeface="+mn-ea"/>
              <a:cs typeface="Arial" panose="020B0604020202020204" pitchFamily="34" charset="0"/>
            </a:endParaRPr>
          </a:p>
          <a:p>
            <a:r>
              <a:rPr lang="es-419" noProof="0" dirty="0">
                <a:latin typeface="Arial" panose="020B0604020202020204" pitchFamily="34" charset="0"/>
                <a:cs typeface="Arial" panose="020B0604020202020204" pitchFamily="34" charset="0"/>
              </a:rPr>
              <a:t>Conservar los tiempos de refrigeración es un aspecto importante en la preparación de las fórmulas reenvasadas. </a:t>
            </a:r>
            <a:r>
              <a:rPr lang="es-419" sz="1200" kern="1200" noProof="0" dirty="0">
                <a:solidFill>
                  <a:schemeClr val="tx1"/>
                </a:solidFill>
                <a:effectLst/>
                <a:latin typeface="Arial" panose="020B0604020202020204" pitchFamily="34" charset="0"/>
                <a:ea typeface="+mn-ea"/>
                <a:cs typeface="Arial" panose="020B0604020202020204" pitchFamily="34" charset="0"/>
              </a:rPr>
              <a:t>El suministro de agua puede ser una fuente de contaminación potencial si no se utiliza agua purificada. Toda el agua suministrada para la preparación de la alimentación debe cumplir al menos las normas federales para el agua potable y no contener contaminantes, reconstituirse las fórmulas con agua estéril. Está asociada con el nivel más bajo de crecimiento microbiano por contaminación por contacto. </a:t>
            </a:r>
          </a:p>
          <a:p>
            <a:endParaRPr lang="es-419" sz="1200" kern="1200" noProof="0" dirty="0">
              <a:solidFill>
                <a:schemeClr val="tx1"/>
              </a:solidFill>
              <a:effectLst/>
              <a:latin typeface="Arial" panose="020B0604020202020204" pitchFamily="34" charset="0"/>
              <a:ea typeface="+mn-ea"/>
              <a:cs typeface="Arial" panose="020B0604020202020204" pitchFamily="34" charset="0"/>
            </a:endParaRPr>
          </a:p>
          <a:p>
            <a:r>
              <a:rPr lang="es-419" sz="1200" kern="1200" noProof="0" dirty="0">
                <a:solidFill>
                  <a:schemeClr val="tx1"/>
                </a:solidFill>
                <a:effectLst/>
                <a:latin typeface="Arial" panose="020B0604020202020204" pitchFamily="34" charset="0"/>
                <a:ea typeface="+mn-ea"/>
                <a:cs typeface="Arial" panose="020B0604020202020204" pitchFamily="34" charset="0"/>
              </a:rPr>
              <a:t>Las recomendaciones para la preparación segura de fórmulas enterales:</a:t>
            </a:r>
          </a:p>
          <a:p>
            <a:pPr marL="17145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Personal entrenado allí hay puntos críticos para la contaminación de los productos </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Refrigerar la preparación después de reconstituida y descarte a las 24 horas después de la preparación</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Producto de NE no deben permanecer por más de 4 horas a temperatura ambiente</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Utilizar agua potable</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Utilice la fórmula de tapón de rosca en lugar de una tapa de tirar</a:t>
            </a:r>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27</a:t>
            </a:fld>
            <a:endParaRPr lang="es-CO"/>
          </a:p>
        </p:txBody>
      </p:sp>
    </p:spTree>
    <p:extLst>
      <p:ext uri="{BB962C8B-B14F-4D97-AF65-F5344CB8AC3E}">
        <p14:creationId xmlns:p14="http://schemas.microsoft.com/office/powerpoint/2010/main" val="3945229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sz="1200" kern="1200" noProof="0" dirty="0">
                <a:solidFill>
                  <a:schemeClr val="tx1"/>
                </a:solidFill>
                <a:effectLst/>
                <a:latin typeface="Arial" panose="020B0604020202020204" pitchFamily="34" charset="0"/>
                <a:ea typeface="+mn-ea"/>
                <a:cs typeface="Arial" panose="020B0604020202020204" pitchFamily="34" charset="0"/>
              </a:rPr>
              <a:t>Los licuados preparados en casa tienen un mayor riesgo de contaminación cruzada y un potencial de enfermedades transmitidas por los alimentos (ETA) comparado con los productos de EN comerciales. </a:t>
            </a:r>
          </a:p>
          <a:p>
            <a:endParaRPr lang="es-419" sz="1200" kern="1200" noProof="0" dirty="0">
              <a:solidFill>
                <a:schemeClr val="tx1"/>
              </a:solidFill>
              <a:effectLst/>
              <a:latin typeface="Arial" panose="020B0604020202020204" pitchFamily="34" charset="0"/>
              <a:ea typeface="+mn-ea"/>
              <a:cs typeface="Arial" panose="020B0604020202020204" pitchFamily="34" charset="0"/>
            </a:endParaRPr>
          </a:p>
          <a:p>
            <a:r>
              <a:rPr lang="es-419" sz="1200" kern="1200" noProof="0" dirty="0">
                <a:solidFill>
                  <a:schemeClr val="tx1"/>
                </a:solidFill>
                <a:effectLst/>
                <a:latin typeface="Arial" panose="020B0604020202020204" pitchFamily="34" charset="0"/>
                <a:ea typeface="+mn-ea"/>
                <a:cs typeface="Arial" panose="020B0604020202020204" pitchFamily="34" charset="0"/>
              </a:rPr>
              <a:t>Para reducir el riesgo se recomienda que: </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Utilice técnicas seguras de alimentación, agua limpia y electricidad.</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La alimentación licuada puede no ser apropiado entre pacientes médicamente inestables, pacientes inmunocomprometidos o aquellos con gastrostomía inmadura, por el alto riesgo de infección asociado con enfermedades transmitidas por los alimentos.</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Limite el tiempo de colgado de la alimentación licuada a 2 horas o menos, se recomienda pasar la NE en bolos en lugar de una infusión continua.</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Pasar a través de sonda de gastrostomía de 14 Fr o más.</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La fórmula licuada debe ser desarrollada por una nutricionista que asegure los nutrientes requeridos.</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Desinfecte los equipos utilizados como licuadoras.</a:t>
            </a:r>
          </a:p>
          <a:p>
            <a:pPr lvl="0"/>
            <a:endParaRPr lang="es-419" sz="1200" kern="1200" noProof="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i="1" kern="1200" noProof="0" dirty="0">
                <a:solidFill>
                  <a:schemeClr val="tx1"/>
                </a:solidFill>
                <a:effectLst/>
                <a:latin typeface="Arial" panose="020B0604020202020204" pitchFamily="34" charset="0"/>
                <a:ea typeface="+mn-ea"/>
                <a:cs typeface="Arial" panose="020B0604020202020204" pitchFamily="34" charset="0"/>
              </a:rPr>
              <a:t>Estas fórmulas tienen mayor riesgo de la contaminación cruzada con potencial para ETA.</a:t>
            </a:r>
            <a:endParaRPr lang="es-419" sz="1200" kern="1200" noProof="0" dirty="0">
              <a:solidFill>
                <a:schemeClr val="tx1"/>
              </a:solidFill>
              <a:effectLst/>
              <a:latin typeface="Arial" panose="020B0604020202020204" pitchFamily="34" charset="0"/>
              <a:ea typeface="+mn-ea"/>
              <a:cs typeface="Arial" panose="020B0604020202020204" pitchFamily="34" charset="0"/>
            </a:endParaRPr>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28</a:t>
            </a:fld>
            <a:endParaRPr lang="es-CO"/>
          </a:p>
        </p:txBody>
      </p:sp>
    </p:spTree>
    <p:extLst>
      <p:ext uri="{BB962C8B-B14F-4D97-AF65-F5344CB8AC3E}">
        <p14:creationId xmlns:p14="http://schemas.microsoft.com/office/powerpoint/2010/main" val="434625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200" kern="1200" noProof="0" dirty="0">
                <a:solidFill>
                  <a:schemeClr val="tx1"/>
                </a:solidFill>
                <a:effectLst/>
                <a:latin typeface="Arial" panose="020B0604020202020204" pitchFamily="34" charset="0"/>
                <a:ea typeface="+mn-ea"/>
                <a:cs typeface="Arial" panose="020B0604020202020204" pitchFamily="34" charset="0"/>
              </a:rPr>
              <a:t>Al recibir la fórmula enteral, el personal encargado de administrar la nutrición enteral debe:</a:t>
            </a:r>
          </a:p>
          <a:p>
            <a:pPr marL="17145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Verificar la posición adecuada del paciente.</a:t>
            </a:r>
          </a:p>
          <a:p>
            <a:pPr marL="17145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Marcar la sonda y confirmar que no se hayan producido desplazamientos. </a:t>
            </a:r>
          </a:p>
          <a:p>
            <a:pPr marL="17145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Debe colocar el contenedor adecuadamente, enjuagar la sonda, conectar los dispositivos con técnica aséptica. </a:t>
            </a:r>
          </a:p>
          <a:p>
            <a:pPr marL="17145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Cubrir el extremo con una tapa limpia cuando se requiere parar la nutrición.</a:t>
            </a:r>
          </a:p>
          <a:p>
            <a:pPr marL="171450" lvl="0" indent="-171450">
              <a:buFont typeface="Arial" panose="020B0604020202020204" pitchFamily="34" charset="0"/>
              <a:buChar char="•"/>
            </a:pPr>
            <a:r>
              <a:rPr lang="es-419" sz="1200" noProof="0" dirty="0">
                <a:latin typeface="Arial" panose="020B0604020202020204" pitchFamily="34" charset="0"/>
                <a:cs typeface="Arial" panose="020B0604020202020204" pitchFamily="34" charset="0"/>
              </a:rPr>
              <a:t>Verificar cambios en la velocidad de infusión, según órdenes documentadas.</a:t>
            </a:r>
          </a:p>
          <a:p>
            <a:pPr marL="171450" lvl="0" indent="-171450">
              <a:buFont typeface="Arial" panose="020B0604020202020204" pitchFamily="34" charset="0"/>
              <a:buChar char="•"/>
            </a:pPr>
            <a:r>
              <a:rPr lang="es-419" sz="1200" noProof="0" dirty="0">
                <a:latin typeface="Arial" panose="020B0604020202020204" pitchFamily="34" charset="0"/>
                <a:cs typeface="Arial" panose="020B0604020202020204" pitchFamily="34" charset="0"/>
              </a:rPr>
              <a:t>Etiquetado completo y con información clara.</a:t>
            </a:r>
          </a:p>
          <a:p>
            <a:pPr marL="171450" indent="-171450" algn="just">
              <a:buFont typeface="Arial" panose="020B0604020202020204" pitchFamily="34" charset="0"/>
              <a:buChar char="•"/>
            </a:pPr>
            <a:r>
              <a:rPr lang="es-419" sz="1200" noProof="0" dirty="0">
                <a:latin typeface="Arial" panose="020B0604020202020204" pitchFamily="34" charset="0"/>
                <a:cs typeface="Arial" panose="020B0604020202020204" pitchFamily="34" charset="0"/>
              </a:rPr>
              <a:t>Confirmar que la entrega sea lo ordenado. </a:t>
            </a:r>
          </a:p>
          <a:p>
            <a:pPr marL="171450" lvl="0" indent="-171450" algn="just">
              <a:buFont typeface="Arial" panose="020B0604020202020204" pitchFamily="34" charset="0"/>
              <a:buChar char="•"/>
            </a:pPr>
            <a:r>
              <a:rPr lang="es-419" sz="1200" noProof="0" dirty="0">
                <a:latin typeface="Arial" panose="020B0604020202020204" pitchFamily="34" charset="0"/>
                <a:cs typeface="Arial" panose="020B0604020202020204" pitchFamily="34" charset="0"/>
              </a:rPr>
              <a:t>Inspeccionar el producto, áreas de ubicación de la sonda. </a:t>
            </a:r>
          </a:p>
          <a:p>
            <a:pPr marL="171450" lvl="0" indent="-171450" algn="just">
              <a:buFont typeface="Arial" panose="020B0604020202020204" pitchFamily="34" charset="0"/>
              <a:buChar char="•"/>
            </a:pPr>
            <a:r>
              <a:rPr lang="es-419" sz="1200" noProof="0" dirty="0">
                <a:latin typeface="Arial" panose="020B0604020202020204" pitchFamily="34" charset="0"/>
                <a:cs typeface="Arial" panose="020B0604020202020204" pitchFamily="34" charset="0"/>
              </a:rPr>
              <a:t>Utilizar técnica aséptica para instalar el equipo de administración de la NE.</a:t>
            </a:r>
          </a:p>
          <a:p>
            <a:pPr lvl="0" algn="just"/>
            <a:endParaRPr lang="es-419" sz="1200" kern="1200" noProof="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b="1" kern="1200" noProof="0" dirty="0">
                <a:solidFill>
                  <a:schemeClr val="tx1"/>
                </a:solidFill>
                <a:effectLst/>
                <a:latin typeface="Arial" panose="020B0604020202020204" pitchFamily="34" charset="0"/>
                <a:ea typeface="+mn-ea"/>
                <a:cs typeface="Arial" panose="020B0604020202020204" pitchFamily="34" charset="0"/>
              </a:rPr>
              <a:t>No interrumpa la NE para cuidados rutinarios, si debe ser descontinuada enjuague la sonda. La administración de medicamentos enterales a través de la sonda debe ser revisada y aprobada por farmacéutico del grupo de soporte nutricional, </a:t>
            </a:r>
            <a:r>
              <a:rPr lang="es-419" sz="1200" b="0" kern="1200" noProof="0" dirty="0">
                <a:solidFill>
                  <a:schemeClr val="tx1"/>
                </a:solidFill>
                <a:effectLst/>
                <a:latin typeface="Arial" panose="020B0604020202020204" pitchFamily="34" charset="0"/>
                <a:ea typeface="+mn-ea"/>
                <a:cs typeface="Arial" panose="020B0604020202020204" pitchFamily="34" charset="0"/>
              </a:rPr>
              <a:t>d</a:t>
            </a:r>
            <a:r>
              <a:rPr lang="es-419" sz="1200" kern="1200" noProof="0" dirty="0">
                <a:solidFill>
                  <a:schemeClr val="tx1"/>
                </a:solidFill>
                <a:effectLst/>
                <a:latin typeface="Arial" panose="020B0604020202020204" pitchFamily="34" charset="0"/>
                <a:ea typeface="+mn-ea"/>
                <a:cs typeface="Arial" panose="020B0604020202020204" pitchFamily="34" charset="0"/>
              </a:rPr>
              <a:t>ocumente la tolerancia y volúmenes de administración, enjuagues, condiciones del equipo y la fórmula.</a:t>
            </a:r>
            <a:r>
              <a:rPr lang="es-419" sz="1200" b="1" kern="1200" noProof="0" dirty="0">
                <a:solidFill>
                  <a:schemeClr val="tx1"/>
                </a:solidFill>
                <a:effectLst/>
                <a:latin typeface="Arial" panose="020B0604020202020204" pitchFamily="34" charset="0"/>
                <a:ea typeface="+mn-ea"/>
                <a:cs typeface="Arial" panose="020B0604020202020204" pitchFamily="34" charset="0"/>
              </a:rPr>
              <a:t> </a:t>
            </a:r>
            <a:endParaRPr lang="es-419" b="1" noProof="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kern="1200" dirty="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29</a:t>
            </a:fld>
            <a:endParaRPr lang="es-CO"/>
          </a:p>
        </p:txBody>
      </p:sp>
    </p:spTree>
    <p:extLst>
      <p:ext uri="{BB962C8B-B14F-4D97-AF65-F5344CB8AC3E}">
        <p14:creationId xmlns:p14="http://schemas.microsoft.com/office/powerpoint/2010/main" val="2153523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sz="1200" kern="1200" noProof="0" dirty="0">
                <a:solidFill>
                  <a:schemeClr val="tx1"/>
                </a:solidFill>
                <a:effectLst/>
                <a:latin typeface="Arial" panose="020B0604020202020204" pitchFamily="34" charset="0"/>
                <a:ea typeface="+mn-ea"/>
                <a:cs typeface="Arial" panose="020B0604020202020204" pitchFamily="34" charset="0"/>
              </a:rPr>
              <a:t>El suministro de este soporte nutricional no es ajeno a complicaciones y durante la etapas que tiene este proceso pueden ocurrir complicaciones o fallas que pueden llevar a eventos adversos serios y hasta fatales, que se deben controlar para suministrar una nutrición segura al paciente.</a:t>
            </a:r>
          </a:p>
          <a:p>
            <a:endParaRPr lang="es-419" sz="1200" kern="1200" baseline="0" noProof="0" dirty="0">
              <a:solidFill>
                <a:schemeClr val="tx1"/>
              </a:solidFill>
              <a:effectLst/>
              <a:latin typeface="Arial" panose="020B0604020202020204" pitchFamily="34" charset="0"/>
              <a:ea typeface="+mn-ea"/>
              <a:cs typeface="Arial" panose="020B0604020202020204" pitchFamily="34" charset="0"/>
            </a:endParaRPr>
          </a:p>
          <a:p>
            <a:r>
              <a:rPr lang="es-419" sz="1200" kern="1200" baseline="0" noProof="0" dirty="0">
                <a:solidFill>
                  <a:schemeClr val="tx1"/>
                </a:solidFill>
                <a:effectLst/>
                <a:latin typeface="Arial" panose="020B0604020202020204" pitchFamily="34" charset="0"/>
                <a:ea typeface="+mn-ea"/>
                <a:cs typeface="Arial" panose="020B0604020202020204" pitchFamily="34" charset="0"/>
              </a:rPr>
              <a:t>L</a:t>
            </a:r>
            <a:r>
              <a:rPr lang="es-419" sz="1200" kern="1200" noProof="0" dirty="0">
                <a:solidFill>
                  <a:schemeClr val="tx1"/>
                </a:solidFill>
                <a:effectLst/>
                <a:latin typeface="Arial" panose="020B0604020202020204" pitchFamily="34" charset="0"/>
                <a:ea typeface="+mn-ea"/>
                <a:cs typeface="Arial" panose="020B0604020202020204" pitchFamily="34" charset="0"/>
              </a:rPr>
              <a:t>os eventos adversos pueden ser</a:t>
            </a:r>
          </a:p>
          <a:p>
            <a:r>
              <a:rPr lang="es-419" sz="1200" kern="1200" noProof="0" dirty="0">
                <a:solidFill>
                  <a:schemeClr val="tx1"/>
                </a:solidFill>
                <a:effectLst/>
                <a:latin typeface="Arial" panose="020B0604020202020204" pitchFamily="34" charset="0"/>
                <a:ea typeface="+mn-ea"/>
                <a:cs typeface="Arial" panose="020B0604020202020204" pitchFamily="34" charset="0"/>
              </a:rPr>
              <a:t>Complicaciones clínicas por la utilización de la NE: Gastrointestinales síndrome de realimentación o isquemia intestinal.</a:t>
            </a:r>
          </a:p>
          <a:p>
            <a:endParaRPr lang="es-419" sz="1200" kern="1200" noProof="0" dirty="0">
              <a:solidFill>
                <a:schemeClr val="tx1"/>
              </a:solidFill>
              <a:effectLst/>
              <a:latin typeface="Arial" panose="020B0604020202020204" pitchFamily="34" charset="0"/>
              <a:ea typeface="+mn-ea"/>
              <a:cs typeface="Arial" panose="020B0604020202020204" pitchFamily="34" charset="0"/>
            </a:endParaRPr>
          </a:p>
          <a:p>
            <a:r>
              <a:rPr lang="es-419" sz="1200" kern="1200" noProof="0" dirty="0">
                <a:solidFill>
                  <a:schemeClr val="tx1"/>
                </a:solidFill>
                <a:effectLst/>
                <a:latin typeface="Arial" panose="020B0604020202020204" pitchFamily="34" charset="0"/>
                <a:ea typeface="+mn-ea"/>
                <a:cs typeface="Arial" panose="020B0604020202020204" pitchFamily="34" charset="0"/>
              </a:rPr>
              <a:t>Un buen manejo de la nutrición incluye la comunicación, estandarización, desarrollo de protocolos para el entrenamiento del personal de salud lo cual se convierte en una estrategia para disminuir el riesgo. </a:t>
            </a:r>
          </a:p>
          <a:p>
            <a:pPr lvl="0"/>
            <a:endParaRPr lang="es-CO" sz="1200" kern="1200" dirty="0">
              <a:solidFill>
                <a:schemeClr val="tx1"/>
              </a:solidFill>
              <a:effectLst/>
              <a:latin typeface="Arial" panose="020B0604020202020204" pitchFamily="34" charset="0"/>
              <a:ea typeface="+mn-ea"/>
              <a:cs typeface="Arial" panose="020B0604020202020204" pitchFamily="34" charset="0"/>
            </a:endParaRPr>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3</a:t>
            </a:fld>
            <a:endParaRPr lang="es-CO"/>
          </a:p>
        </p:txBody>
      </p:sp>
    </p:spTree>
    <p:extLst>
      <p:ext uri="{BB962C8B-B14F-4D97-AF65-F5344CB8AC3E}">
        <p14:creationId xmlns:p14="http://schemas.microsoft.com/office/powerpoint/2010/main" val="31191180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sz="1200" kern="1200" noProof="0" dirty="0">
                <a:solidFill>
                  <a:schemeClr val="tx1"/>
                </a:solidFill>
                <a:effectLst/>
                <a:latin typeface="Arial" panose="020B0604020202020204" pitchFamily="34" charset="0"/>
                <a:ea typeface="+mn-ea"/>
                <a:cs typeface="Arial" panose="020B0604020202020204" pitchFamily="34" charset="0"/>
              </a:rPr>
              <a:t>Para disminuir el riesgo de contaminación:</a:t>
            </a:r>
          </a:p>
          <a:p>
            <a:pPr marL="17145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Utilice un sistema cerrado. Los productos líquidos disponibles son estériles antes de su distribución pero se pueden contaminar en su instalación. </a:t>
            </a:r>
          </a:p>
          <a:p>
            <a:pPr marL="171450" lvl="0" indent="-171450" rtl="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El riesgo de contaminación es mayor en sistemas abiertos según varios estudios, porque se aumenta su manipulación. El sistema cerrado permite menos manipulación con el contacto humano y los equipos de infusión, reduciendo el riesgo de contaminación; sin embargo los sistemas abiertos pueden ser utilizados de manera segura siempre y cuando cumplan con el protocolo de instalación y garantizando el monitoreo para lograr el cumplimiento de todos los procedimientos en la administración y manejo de productos NE.</a:t>
            </a:r>
          </a:p>
          <a:p>
            <a:pPr marL="17145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Siga las recomendaciones del fabricante para la duración de la infusión. </a:t>
            </a:r>
          </a:p>
          <a:p>
            <a:pPr marL="17145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No reutilice los dispositivos de administración de la NE.</a:t>
            </a:r>
          </a:p>
          <a:p>
            <a:pPr marL="17145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La adición de módulos a un sistema de alimentación abierto aumenta el riesgo de contaminación en ambientes cálidos</a:t>
            </a:r>
            <a:r>
              <a:rPr lang="es-419" sz="1200" kern="1200" baseline="0" noProof="0" dirty="0">
                <a:solidFill>
                  <a:schemeClr val="tx1"/>
                </a:solidFill>
                <a:effectLst/>
                <a:latin typeface="Arial" panose="020B0604020202020204" pitchFamily="34" charset="0"/>
                <a:ea typeface="+mn-ea"/>
                <a:cs typeface="Arial" panose="020B0604020202020204" pitchFamily="34" charset="0"/>
              </a:rPr>
              <a:t>. </a:t>
            </a:r>
            <a:r>
              <a:rPr lang="es-419" sz="1200" kern="1200" noProof="0" dirty="0">
                <a:solidFill>
                  <a:schemeClr val="tx1"/>
                </a:solidFill>
                <a:effectLst/>
                <a:latin typeface="Arial" panose="020B0604020202020204" pitchFamily="34" charset="0"/>
                <a:ea typeface="+mn-ea"/>
                <a:cs typeface="Arial" panose="020B0604020202020204" pitchFamily="34" charset="0"/>
              </a:rPr>
              <a:t>Para limitar el riesgo de crecimiento microbiano y la formación de </a:t>
            </a:r>
            <a:r>
              <a:rPr lang="es-419" sz="1200" kern="1200" noProof="0" dirty="0" err="1">
                <a:solidFill>
                  <a:schemeClr val="tx1"/>
                </a:solidFill>
                <a:effectLst/>
                <a:latin typeface="Arial" panose="020B0604020202020204" pitchFamily="34" charset="0"/>
                <a:ea typeface="+mn-ea"/>
                <a:cs typeface="Arial" panose="020B0604020202020204" pitchFamily="34" charset="0"/>
              </a:rPr>
              <a:t>biopelículas</a:t>
            </a:r>
            <a:r>
              <a:rPr lang="es-419" sz="1200" kern="1200" noProof="0" dirty="0">
                <a:solidFill>
                  <a:schemeClr val="tx1"/>
                </a:solidFill>
                <a:effectLst/>
                <a:latin typeface="Arial" panose="020B0604020202020204" pitchFamily="34" charset="0"/>
                <a:ea typeface="+mn-ea"/>
                <a:cs typeface="Arial" panose="020B0604020202020204" pitchFamily="34" charset="0"/>
              </a:rPr>
              <a:t>; evite las adiciones innecesarias al equipo de administración de NE.</a:t>
            </a:r>
          </a:p>
          <a:p>
            <a:pPr marL="17145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Las interrupciones en el sistema de alimentación se deben evitar.</a:t>
            </a:r>
          </a:p>
          <a:p>
            <a:pPr marL="17145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Las buenas prácticas de lavado de manos también aplican para administración de la NE, por esto se deben seguir los protocolos de manipulación y almacenamiento de material comercial y artesanal. La higiene de manos contribuirá a alejar los microorganismos.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kern="1200" noProof="0" dirty="0">
                <a:solidFill>
                  <a:schemeClr val="tx1"/>
                </a:solidFill>
                <a:effectLst/>
                <a:latin typeface="Arial" panose="020B0604020202020204" pitchFamily="34" charset="0"/>
                <a:ea typeface="+mn-ea"/>
                <a:cs typeface="Arial" panose="020B0604020202020204" pitchFamily="34" charset="0"/>
              </a:rPr>
              <a:t>Se recomienda utilizar guantes y las superficie de trabajos deben estar limpios; reduzca la posibilidad de contaminación por contacto con fluidos de los equipos.</a:t>
            </a:r>
          </a:p>
          <a:p>
            <a:pPr marL="17145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Almacenar la fórmula NE según recomendaciones del fabricante. Se recomienda almacenar entre 5-25ºC.</a:t>
            </a:r>
          </a:p>
          <a:p>
            <a:pPr marL="17145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El monitoreo a adherencia a protocolos permitirá observar déficit de conocimientos en el personal que interviene en la administración de la nutrición enteral y a la vez se puede utilizar para brindar educación. </a:t>
            </a:r>
          </a:p>
          <a:p>
            <a:pPr marL="17145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Supervise periódicamente la administración de la NE y documente los hallazgos. </a:t>
            </a:r>
          </a:p>
          <a:p>
            <a:pPr marL="17145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Mantenga todo el equipo, (jeringas, recipientes) lo más limpio y seco posible, lejos de posibles fuentes de contaminación.</a:t>
            </a:r>
            <a:r>
              <a:rPr lang="es-419" noProof="0" dirty="0">
                <a:effectLst/>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s-419" noProof="0" dirty="0">
                <a:effectLst/>
                <a:latin typeface="Arial" panose="020B0604020202020204" pitchFamily="34" charset="0"/>
                <a:cs typeface="Arial" panose="020B0604020202020204" pitchFamily="34" charset="0"/>
              </a:rPr>
              <a:t>Los puntos de control se deben realizar en todas las etapas de sistema de administración de la NE.</a:t>
            </a:r>
            <a:endParaRPr lang="es-419" noProof="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30</a:t>
            </a:fld>
            <a:endParaRPr lang="es-CO"/>
          </a:p>
        </p:txBody>
      </p:sp>
    </p:spTree>
    <p:extLst>
      <p:ext uri="{BB962C8B-B14F-4D97-AF65-F5344CB8AC3E}">
        <p14:creationId xmlns:p14="http://schemas.microsoft.com/office/powerpoint/2010/main" val="11616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b="1" kern="1200" noProof="0" dirty="0">
                <a:solidFill>
                  <a:schemeClr val="tx2">
                    <a:lumMod val="50000"/>
                  </a:schemeClr>
                </a:solidFill>
                <a:latin typeface="Arial" panose="020B0604020202020204" pitchFamily="34" charset="0"/>
                <a:ea typeface="+mn-ea"/>
                <a:cs typeface="Arial" panose="020B0604020202020204" pitchFamily="34" charset="0"/>
              </a:rPr>
              <a:t>Tiempos recomendados de colgado</a:t>
            </a:r>
          </a:p>
          <a:p>
            <a:endParaRPr lang="es-CO" noProof="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CO" noProof="0" dirty="0">
                <a:latin typeface="Arial" panose="020B0604020202020204" pitchFamily="34" charset="0"/>
                <a:cs typeface="Arial" panose="020B0604020202020204" pitchFamily="34" charset="0"/>
              </a:rPr>
              <a:t>Los fabricantes después de estudios realizan recomendaciones para el tiempo de colgado. </a:t>
            </a:r>
          </a:p>
          <a:p>
            <a:pPr marL="171450" indent="-171450">
              <a:buFont typeface="Arial" panose="020B0604020202020204" pitchFamily="34" charset="0"/>
              <a:buChar char="•"/>
            </a:pPr>
            <a:r>
              <a:rPr lang="es-CO" noProof="0" dirty="0">
                <a:latin typeface="Arial" panose="020B0604020202020204" pitchFamily="34" charset="0"/>
                <a:cs typeface="Arial" panose="020B0604020202020204" pitchFamily="34" charset="0"/>
              </a:rPr>
              <a:t>El sistema listo para colgar, sistema cerrado, puede estar colgado hasta 48 horas según los productores pero para disminuir la producción de contaminantes y cambios de equipo se ha recomendado no más de 24 horas. </a:t>
            </a:r>
          </a:p>
          <a:p>
            <a:pPr marL="171450" indent="-171450">
              <a:buFont typeface="Arial" panose="020B0604020202020204" pitchFamily="34" charset="0"/>
              <a:buChar char="•"/>
            </a:pPr>
            <a:r>
              <a:rPr lang="es-CO" noProof="0" dirty="0">
                <a:latin typeface="Arial" panose="020B0604020202020204" pitchFamily="34" charset="0"/>
                <a:cs typeface="Arial" panose="020B0604020202020204" pitchFamily="34" charset="0"/>
              </a:rPr>
              <a:t>El sistema abierto no debe permanecer más de 8 horas colgado.</a:t>
            </a:r>
          </a:p>
          <a:p>
            <a:pPr marL="171450" indent="-171450">
              <a:buFont typeface="Arial" panose="020B0604020202020204" pitchFamily="34" charset="0"/>
              <a:buChar char="•"/>
            </a:pPr>
            <a:r>
              <a:rPr lang="es-CO" noProof="0" dirty="0">
                <a:latin typeface="Arial" panose="020B0604020202020204" pitchFamily="34" charset="0"/>
                <a:cs typeface="Arial" panose="020B0604020202020204" pitchFamily="34" charset="0"/>
              </a:rPr>
              <a:t>Preparaciones en polvo hasta 4 horas de colgado. </a:t>
            </a:r>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31</a:t>
            </a:fld>
            <a:endParaRPr lang="es-CO"/>
          </a:p>
        </p:txBody>
      </p:sp>
    </p:spTree>
    <p:extLst>
      <p:ext uri="{BB962C8B-B14F-4D97-AF65-F5344CB8AC3E}">
        <p14:creationId xmlns:p14="http://schemas.microsoft.com/office/powerpoint/2010/main" val="2101124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i="0" dirty="0">
                <a:latin typeface="Arial" panose="020B0604020202020204" pitchFamily="34" charset="0"/>
                <a:cs typeface="Arial" panose="020B0604020202020204" pitchFamily="34" charset="0"/>
              </a:rPr>
              <a:t>Cuando se adquieren los equipos se debe tener en cuenta que sean seguros para los pacientes y eviten materiales contaminantes o de acumulación de material alimenticio que puedan llevar a enfermedades a los pacientes. Seguir las pautas de la </a:t>
            </a:r>
            <a:r>
              <a:rPr lang="es-ES" sz="1200" i="0" dirty="0">
                <a:solidFill>
                  <a:schemeClr val="tx2"/>
                </a:solidFill>
                <a:latin typeface="Arial" panose="020B0604020202020204" pitchFamily="34" charset="0"/>
                <a:cs typeface="Arial" panose="020B0604020202020204" pitchFamily="34" charset="0"/>
              </a:rPr>
              <a:t>HACCP, se convierte en una práctica segura . </a:t>
            </a:r>
          </a:p>
          <a:p>
            <a:r>
              <a:rPr lang="es-ES" sz="1200" i="0" dirty="0">
                <a:solidFill>
                  <a:schemeClr val="tx2"/>
                </a:solidFill>
                <a:latin typeface="Arial" panose="020B0604020202020204" pitchFamily="34" charset="0"/>
                <a:cs typeface="Arial" panose="020B0604020202020204" pitchFamily="34" charset="0"/>
              </a:rPr>
              <a:t>¿Cuáles son esas pautas?</a:t>
            </a:r>
            <a:endParaRPr lang="es-CO" i="0" dirty="0">
              <a:latin typeface="Arial" panose="020B0604020202020204" pitchFamily="34" charset="0"/>
              <a:cs typeface="Arial" panose="020B0604020202020204" pitchFamily="34" charset="0"/>
            </a:endParaRPr>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32</a:t>
            </a:fld>
            <a:endParaRPr lang="es-CO"/>
          </a:p>
        </p:txBody>
      </p:sp>
    </p:spTree>
    <p:extLst>
      <p:ext uri="{BB962C8B-B14F-4D97-AF65-F5344CB8AC3E}">
        <p14:creationId xmlns:p14="http://schemas.microsoft.com/office/powerpoint/2010/main" val="4020671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b="1" noProof="0" dirty="0">
                <a:solidFill>
                  <a:schemeClr val="tx2">
                    <a:lumMod val="50000"/>
                  </a:schemeClr>
                </a:solidFill>
                <a:latin typeface="Arial" panose="020B0604020202020204" pitchFamily="34" charset="0"/>
                <a:cs typeface="Arial" panose="020B0604020202020204" pitchFamily="34" charset="0"/>
              </a:rPr>
              <a:t>Puntos de control en la preparación de la fórmula enteral </a:t>
            </a: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kern="1200" noProof="0" dirty="0">
                <a:solidFill>
                  <a:schemeClr val="tx1"/>
                </a:solidFill>
                <a:effectLst/>
                <a:latin typeface="Arial" panose="020B0604020202020204" pitchFamily="34" charset="0"/>
                <a:ea typeface="+mn-ea"/>
                <a:cs typeface="Arial" panose="020B0604020202020204" pitchFamily="34" charset="0"/>
              </a:rPr>
              <a:t>Siguiendo este flujograma según la HACCP (</a:t>
            </a:r>
            <a:r>
              <a:rPr lang="es-419" sz="1200" i="1" kern="1200" noProof="0" dirty="0">
                <a:solidFill>
                  <a:schemeClr val="tx1"/>
                </a:solidFill>
                <a:effectLst/>
                <a:latin typeface="Arial" panose="020B0604020202020204" pitchFamily="34" charset="0"/>
                <a:ea typeface="+mn-ea"/>
                <a:cs typeface="Arial" panose="020B0604020202020204" pitchFamily="34" charset="0"/>
              </a:rPr>
              <a:t>Hazard Action Critical Control Points</a:t>
            </a:r>
            <a:r>
              <a:rPr lang="es-419" sz="1200" kern="1200" noProof="0" dirty="0">
                <a:solidFill>
                  <a:schemeClr val="tx1"/>
                </a:solidFill>
                <a:effectLst/>
                <a:latin typeface="Arial" panose="020B0604020202020204" pitchFamily="34" charset="0"/>
                <a:ea typeface="+mn-ea"/>
                <a:cs typeface="Arial" panose="020B0604020202020204" pitchFamily="34" charset="0"/>
              </a:rPr>
              <a:t>) para la preparación, el almacenamiento y la administración de alimentos enterales y monitoreando los puntos de control críticos, se puede reducir el crecimiento microbiano.</a:t>
            </a:r>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33</a:t>
            </a:fld>
            <a:endParaRPr lang="es-CO"/>
          </a:p>
        </p:txBody>
      </p:sp>
    </p:spTree>
    <p:extLst>
      <p:ext uri="{BB962C8B-B14F-4D97-AF65-F5344CB8AC3E}">
        <p14:creationId xmlns:p14="http://schemas.microsoft.com/office/powerpoint/2010/main" val="38684560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rtl="0"/>
            <a:r>
              <a:rPr lang="es-419" sz="1200" b="1" kern="1200" noProof="0" dirty="0">
                <a:solidFill>
                  <a:schemeClr val="tx1"/>
                </a:solidFill>
                <a:effectLst/>
                <a:latin typeface="Arial" panose="020B0604020202020204" pitchFamily="34" charset="0"/>
                <a:ea typeface="+mn-ea"/>
                <a:cs typeface="Arial" panose="020B0604020202020204" pitchFamily="34" charset="0"/>
              </a:rPr>
              <a:t>¿Qué medidas pueden implementarse para mejorar la seguridad del soporte nutricional enteral?</a:t>
            </a:r>
          </a:p>
          <a:p>
            <a:pPr marL="171450" lvl="0" indent="-171450" rtl="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Desarrolle políticas y procedimientos para la administración de la NE.</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Evalúe las competencias de los cuidadores. </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Desarrolle y utilice protocolos y listas de chequeo para todo el plan de cuidados nutricionales. </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Monitoree el desempeño de la administración de la NE. </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Empodere al equipo de soporte nutricional a guiar la práctica de la NE.</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Incluya enfermeras con conocimientos en la toma de decisiones para la selección y compra de equipos de administración NE, bombas de alimentación y dispositivos de acceso.</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Dotar a las unidades de atención al paciente que reciben NE, con enfermeras competentes en la administración de NE.</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Apoyar al personal de enfermería y cuidadores en mantenimiento de prácticas seguras de la administración de la NE. </a:t>
            </a:r>
          </a:p>
          <a:p>
            <a:pPr marL="171450" lvl="0" indent="-171450">
              <a:buFont typeface="Arial" panose="020B0604020202020204" pitchFamily="34" charset="0"/>
              <a:buChar char="•"/>
            </a:pPr>
            <a:r>
              <a:rPr lang="es-419" sz="1200" kern="1200" noProof="0" dirty="0">
                <a:solidFill>
                  <a:schemeClr val="tx1"/>
                </a:solidFill>
                <a:effectLst/>
                <a:latin typeface="Arial" panose="020B0604020202020204" pitchFamily="34" charset="0"/>
                <a:ea typeface="+mn-ea"/>
                <a:cs typeface="Arial" panose="020B0604020202020204" pitchFamily="34" charset="0"/>
              </a:rPr>
              <a:t>Crear programas de mejora de la calidad, que incluya el análisis de los errores NE</a:t>
            </a:r>
            <a:r>
              <a:rPr lang="es-419" sz="1200" kern="1200" baseline="0" noProof="0" dirty="0">
                <a:solidFill>
                  <a:schemeClr val="tx1"/>
                </a:solidFill>
                <a:effectLst/>
                <a:latin typeface="Arial" panose="020B0604020202020204" pitchFamily="34" charset="0"/>
                <a:ea typeface="+mn-ea"/>
                <a:cs typeface="Arial" panose="020B0604020202020204" pitchFamily="34" charset="0"/>
              </a:rPr>
              <a:t> </a:t>
            </a:r>
            <a:r>
              <a:rPr lang="es-419" sz="1200" kern="1200" noProof="0" dirty="0">
                <a:solidFill>
                  <a:schemeClr val="tx1"/>
                </a:solidFill>
                <a:effectLst/>
                <a:latin typeface="Arial" panose="020B0604020202020204" pitchFamily="34" charset="0"/>
                <a:ea typeface="+mn-ea"/>
                <a:cs typeface="Arial" panose="020B0604020202020204" pitchFamily="34" charset="0"/>
              </a:rPr>
              <a:t>relacionados con la administración.</a:t>
            </a:r>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34</a:t>
            </a:fld>
            <a:endParaRPr lang="es-CO"/>
          </a:p>
        </p:txBody>
      </p:sp>
    </p:spTree>
    <p:extLst>
      <p:ext uri="{BB962C8B-B14F-4D97-AF65-F5344CB8AC3E}">
        <p14:creationId xmlns:p14="http://schemas.microsoft.com/office/powerpoint/2010/main" val="3623203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b="1" noProof="0" dirty="0">
                <a:latin typeface="Arial" panose="020B0604020202020204" pitchFamily="34" charset="0"/>
                <a:cs typeface="Arial" panose="020B0604020202020204" pitchFamily="34" charset="0"/>
              </a:rPr>
              <a:t>Conclusiones </a:t>
            </a:r>
          </a:p>
          <a:p>
            <a:endParaRPr lang="es-419" b="1" noProof="0" dirty="0">
              <a:latin typeface="Arial" panose="020B0604020202020204" pitchFamily="34" charset="0"/>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noProof="0" dirty="0">
                <a:latin typeface="Arial" panose="020B0604020202020204" pitchFamily="34" charset="0"/>
                <a:cs typeface="Arial" panose="020B0604020202020204" pitchFamily="34" charset="0"/>
              </a:rPr>
              <a:t>Las complicaciones derivadas del soporte nutricional son múltiples, conocer las formas de prevenirlas y manejarlas contribuirá a mejorar resultados en el paciente.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noProof="0" dirty="0">
                <a:solidFill>
                  <a:schemeClr val="tx1">
                    <a:lumMod val="85000"/>
                    <a:lumOff val="15000"/>
                  </a:schemeClr>
                </a:solidFill>
                <a:latin typeface="Arial" panose="020B0604020202020204" pitchFamily="34" charset="0"/>
                <a:cs typeface="Arial" panose="020B0604020202020204" pitchFamily="34" charset="0"/>
              </a:rPr>
              <a:t>Entes gubernamentales internacionales y locales establecen las recomendaciones para una práctica segura del soporte nutricional, en el que el personal que interviene las conozca y las adhiera a su práctica diaria para evitar eventos adversos y brindar seguridad al paciente.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noProof="0" dirty="0">
                <a:latin typeface="Arial" panose="020B0604020202020204" pitchFamily="34" charset="0"/>
                <a:cs typeface="Arial" panose="020B0604020202020204" pitchFamily="34" charset="0"/>
              </a:rPr>
              <a:t>La contaminación de la fórmula enteral se puede dar en cualquier etapa de la administración del soporte nutricional; el almacenamiento y la manipulación debe realizarse de manera aséptica.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noProof="0" dirty="0">
                <a:latin typeface="Arial" panose="020B0604020202020204" pitchFamily="34" charset="0"/>
                <a:cs typeface="Arial" panose="020B0604020202020204" pitchFamily="34" charset="0"/>
              </a:rPr>
              <a:t>La comunicación, estandarización y utilización de las mejores prácticas potencializarán los beneficios del soporte nutricional. La educación al equipo de soporte nutricional, personal de la salud y cuidadores es fundamental.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s-MX" sz="1200" dirty="0">
              <a:solidFill>
                <a:schemeClr val="tx1">
                  <a:lumMod val="85000"/>
                  <a:lumOff val="15000"/>
                </a:schemeClr>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s-MX" sz="1200" dirty="0">
              <a:solidFill>
                <a:schemeClr val="tx1">
                  <a:lumMod val="85000"/>
                  <a:lumOff val="15000"/>
                </a:schemeClr>
              </a:solidFill>
            </a:endParaRPr>
          </a:p>
          <a:p>
            <a:pPr marL="228600" indent="-228600">
              <a:buAutoNum type="arabicPeriod"/>
            </a:pPr>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35</a:t>
            </a:fld>
            <a:endParaRPr lang="es-CO"/>
          </a:p>
        </p:txBody>
      </p:sp>
    </p:spTree>
    <p:extLst>
      <p:ext uri="{BB962C8B-B14F-4D97-AF65-F5344CB8AC3E}">
        <p14:creationId xmlns:p14="http://schemas.microsoft.com/office/powerpoint/2010/main" val="739249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Arial" panose="020B0604020202020204" pitchFamily="34" charset="0"/>
                <a:ea typeface="+mn-ea"/>
                <a:cs typeface="Arial" panose="020B0604020202020204" pitchFamily="34" charset="0"/>
              </a:rPr>
              <a:t>Entes gubernamentales internacionales como </a:t>
            </a:r>
            <a:r>
              <a:rPr lang="es-CO" dirty="0">
                <a:latin typeface="Arial" panose="020B0604020202020204" pitchFamily="34" charset="0"/>
                <a:cs typeface="Arial" panose="020B0604020202020204" pitchFamily="34" charset="0"/>
              </a:rPr>
              <a:t>ASPEN y LA JOINT COMMISSION trabajan en conjunto para brindar pautas que permitan suministrar a los pacientes un servicio seguro.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latin typeface="Arial" panose="020B0604020202020204" pitchFamily="34" charset="0"/>
                <a:cs typeface="Arial" panose="020B0604020202020204" pitchFamily="34" charset="0"/>
              </a:rPr>
              <a:t>I</a:t>
            </a:r>
            <a:r>
              <a:rPr lang="es-CO" sz="1200" kern="1200" dirty="0">
                <a:solidFill>
                  <a:schemeClr val="tx1"/>
                </a:solidFill>
                <a:effectLst/>
                <a:latin typeface="Arial" panose="020B0604020202020204" pitchFamily="34" charset="0"/>
                <a:ea typeface="+mn-ea"/>
                <a:cs typeface="Arial" panose="020B0604020202020204" pitchFamily="34" charset="0"/>
              </a:rPr>
              <a:t>gualmente las </a:t>
            </a:r>
            <a:r>
              <a:rPr lang="es-ES" sz="1200" kern="1200" dirty="0">
                <a:solidFill>
                  <a:schemeClr val="tx1"/>
                </a:solidFill>
                <a:effectLst/>
                <a:latin typeface="Arial" panose="020B0604020202020204" pitchFamily="34" charset="0"/>
                <a:ea typeface="+mn-ea"/>
                <a:cs typeface="Arial" panose="020B0604020202020204" pitchFamily="34" charset="0"/>
              </a:rPr>
              <a:t>instituciones gubernamentales locales como el ministerio de salud en su política de calidad toman la nutrición como parte importante para controlar y prevenir complicaciones que implique riesgos para el paciente en cuanto a desnutrición, complicaciones asociadas al cuidado y administración del soporte nutricional.</a:t>
            </a:r>
            <a:r>
              <a:rPr lang="es-CO" dirty="0">
                <a:effectLst/>
                <a:latin typeface="Arial" panose="020B0604020202020204" pitchFamily="34" charset="0"/>
                <a:cs typeface="Arial" panose="020B0604020202020204" pitchFamily="34" charset="0"/>
              </a:rPr>
              <a:t> </a:t>
            </a:r>
            <a:endParaRPr lang="es-CO"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4</a:t>
            </a:fld>
            <a:endParaRPr lang="es-CO"/>
          </a:p>
        </p:txBody>
      </p:sp>
    </p:spTree>
    <p:extLst>
      <p:ext uri="{BB962C8B-B14F-4D97-AF65-F5344CB8AC3E}">
        <p14:creationId xmlns:p14="http://schemas.microsoft.com/office/powerpoint/2010/main" val="1222541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noProof="0" dirty="0">
                <a:latin typeface="Arial" panose="020B0604020202020204" pitchFamily="34" charset="0"/>
                <a:cs typeface="Arial" panose="020B0604020202020204" pitchFamily="34" charset="0"/>
              </a:rPr>
              <a:t>Dentro de los temas que contempla de política nacional de seguridad están: </a:t>
            </a:r>
          </a:p>
          <a:p>
            <a:endParaRPr lang="es-CO" noProof="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noProof="0" dirty="0">
                <a:latin typeface="Arial" panose="020B0604020202020204" pitchFamily="34" charset="0"/>
                <a:cs typeface="Arial" panose="020B0604020202020204" pitchFamily="34" charset="0"/>
              </a:rPr>
              <a:t>1. </a:t>
            </a:r>
            <a:r>
              <a:rPr lang="es-CO" sz="1200" b="1" noProof="0" dirty="0">
                <a:latin typeface="Arial" panose="020B0604020202020204" pitchFamily="34" charset="0"/>
                <a:cs typeface="Arial" panose="020B0604020202020204" pitchFamily="34" charset="0"/>
              </a:rPr>
              <a:t>Seguridad uso de medicamentos</a:t>
            </a:r>
          </a:p>
          <a:p>
            <a:pPr marL="0" marR="0" lvl="0" indent="0" algn="l" defTabSz="914400" rtl="0" eaLnBrk="1" fontAlgn="auto" latinLnBrk="0" hangingPunct="1">
              <a:lnSpc>
                <a:spcPct val="100000"/>
              </a:lnSpc>
              <a:spcBef>
                <a:spcPts val="0"/>
              </a:spcBef>
              <a:spcAft>
                <a:spcPts val="0"/>
              </a:spcAft>
              <a:buClrTx/>
              <a:buSzTx/>
              <a:buFontTx/>
              <a:buNone/>
              <a:tabLst/>
              <a:defRPr/>
            </a:pPr>
            <a:r>
              <a:rPr lang="es-CO" noProof="0" dirty="0">
                <a:latin typeface="Arial" panose="020B0604020202020204" pitchFamily="34" charset="0"/>
                <a:cs typeface="Arial" panose="020B0604020202020204" pitchFamily="34" charset="0"/>
              </a:rPr>
              <a:t>2.</a:t>
            </a:r>
            <a:r>
              <a:rPr lang="es-CO" sz="1200" noProof="0" dirty="0">
                <a:latin typeface="Arial" panose="020B0604020202020204" pitchFamily="34" charset="0"/>
                <a:cs typeface="Arial" panose="020B0604020202020204" pitchFamily="34" charset="0"/>
              </a:rPr>
              <a:t> Inadecuada identificación del paciente</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noProof="0" dirty="0">
                <a:latin typeface="Arial" panose="020B0604020202020204" pitchFamily="34" charset="0"/>
                <a:cs typeface="Arial" panose="020B0604020202020204" pitchFamily="34" charset="0"/>
              </a:rPr>
              <a:t>3. Promover el autocuidado</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noProof="0" dirty="0">
                <a:latin typeface="Arial" panose="020B0604020202020204" pitchFamily="34" charset="0"/>
                <a:cs typeface="Arial" panose="020B0604020202020204" pitchFamily="34" charset="0"/>
              </a:rPr>
              <a:t>4. Identificación del riesgo nutricional</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noProof="0" dirty="0">
                <a:latin typeface="Arial" panose="020B0604020202020204" pitchFamily="34" charset="0"/>
                <a:cs typeface="Arial" panose="020B0604020202020204" pitchFamily="34" charset="0"/>
              </a:rPr>
              <a:t>5. Comunicación con el personal</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noProof="0" dirty="0">
                <a:latin typeface="Arial" panose="020B0604020202020204" pitchFamily="34" charset="0"/>
                <a:cs typeface="Arial" panose="020B0604020202020204" pitchFamily="34" charset="0"/>
              </a:rPr>
              <a:t>6. Valoración nutricional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noProof="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noProof="0" dirty="0">
                <a:latin typeface="Arial" panose="020B0604020202020204" pitchFamily="34" charset="0"/>
                <a:cs typeface="Arial" panose="020B0604020202020204" pitchFamily="34" charset="0"/>
              </a:rPr>
              <a:t>Este capítulo trata de la seguridad que se debe suministrar cuando se instaura un soporte nutricional.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dirty="0">
              <a:latin typeface="Arial" panose="020B0604020202020204" pitchFamily="34" charset="0"/>
              <a:cs typeface="Arial" panose="020B0604020202020204" pitchFamily="34" charset="0"/>
            </a:endParaRPr>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5</a:t>
            </a:fld>
            <a:endParaRPr lang="es-CO"/>
          </a:p>
        </p:txBody>
      </p:sp>
    </p:spTree>
    <p:extLst>
      <p:ext uri="{BB962C8B-B14F-4D97-AF65-F5344CB8AC3E}">
        <p14:creationId xmlns:p14="http://schemas.microsoft.com/office/powerpoint/2010/main" val="3364536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Arial" panose="020B0604020202020204" pitchFamily="34" charset="0"/>
                <a:cs typeface="Arial" panose="020B0604020202020204" pitchFamily="34" charset="0"/>
              </a:rPr>
              <a:t>El proceso NE es un sistema que se compone de varios pasos importantes: </a:t>
            </a:r>
          </a:p>
          <a:p>
            <a:endParaRPr lang="es-CO" dirty="0">
              <a:latin typeface="Arial" panose="020B0604020202020204" pitchFamily="34" charset="0"/>
              <a:cs typeface="Arial" panose="020B0604020202020204" pitchFamily="34" charset="0"/>
            </a:endParaRPr>
          </a:p>
          <a:p>
            <a:pPr marL="228600" indent="-228600">
              <a:buAutoNum type="arabicPeriod"/>
            </a:pPr>
            <a:r>
              <a:rPr lang="es-CO" baseline="0" dirty="0">
                <a:latin typeface="Arial" panose="020B0604020202020204" pitchFamily="34" charset="0"/>
                <a:cs typeface="Arial" panose="020B0604020202020204" pitchFamily="34" charset="0"/>
              </a:rPr>
              <a:t>E</a:t>
            </a:r>
            <a:r>
              <a:rPr lang="es-CO" dirty="0">
                <a:latin typeface="Arial" panose="020B0604020202020204" pitchFamily="34" charset="0"/>
                <a:cs typeface="Arial" panose="020B0604020202020204" pitchFamily="34" charset="0"/>
              </a:rPr>
              <a:t>valuación inicial del paciente, la selección del dispositivo de alimentación enteral,</a:t>
            </a:r>
            <a:r>
              <a:rPr lang="es-CO" baseline="0" dirty="0">
                <a:latin typeface="Arial" panose="020B0604020202020204" pitchFamily="34" charset="0"/>
                <a:cs typeface="Arial" panose="020B0604020202020204" pitchFamily="34" charset="0"/>
              </a:rPr>
              <a:t> y las recomendaciones del régimen nutricional seleccionado.</a:t>
            </a:r>
            <a:endParaRPr lang="es-CO" dirty="0">
              <a:latin typeface="Arial" panose="020B0604020202020204" pitchFamily="34" charset="0"/>
              <a:cs typeface="Arial" panose="020B0604020202020204" pitchFamily="34" charset="0"/>
            </a:endParaRPr>
          </a:p>
          <a:p>
            <a:pPr marL="228600" indent="-228600">
              <a:buAutoNum type="arabicPeriod"/>
            </a:pPr>
            <a:r>
              <a:rPr lang="es-CO" dirty="0">
                <a:latin typeface="Arial" panose="020B0604020202020204" pitchFamily="34" charset="0"/>
                <a:cs typeface="Arial" panose="020B0604020202020204" pitchFamily="34" charset="0"/>
              </a:rPr>
              <a:t>La prescripción NE.</a:t>
            </a:r>
          </a:p>
          <a:p>
            <a:pPr marL="228600" indent="-228600">
              <a:buAutoNum type="arabicPeriod"/>
            </a:pPr>
            <a:r>
              <a:rPr lang="es-CO" dirty="0">
                <a:latin typeface="Arial" panose="020B0604020202020204" pitchFamily="34" charset="0"/>
                <a:cs typeface="Arial" panose="020B0604020202020204" pitchFamily="34" charset="0"/>
              </a:rPr>
              <a:t>La revisión del pedido NE.</a:t>
            </a:r>
          </a:p>
          <a:p>
            <a:pPr marL="228600" indent="-228600">
              <a:buAutoNum type="arabicPeriod"/>
            </a:pPr>
            <a:r>
              <a:rPr lang="es-CO" dirty="0">
                <a:latin typeface="Arial" panose="020B0604020202020204" pitchFamily="34" charset="0"/>
                <a:cs typeface="Arial" panose="020B0604020202020204" pitchFamily="34" charset="0"/>
              </a:rPr>
              <a:t>La selección o preparación del producto, el etiquetado y dispensación del producto.</a:t>
            </a:r>
          </a:p>
          <a:p>
            <a:pPr marL="228600" indent="-228600">
              <a:buAutoNum type="arabicPeriod"/>
            </a:pPr>
            <a:r>
              <a:rPr lang="es-CO" dirty="0">
                <a:latin typeface="Arial" panose="020B0604020202020204" pitchFamily="34" charset="0"/>
                <a:cs typeface="Arial" panose="020B0604020202020204" pitchFamily="34" charset="0"/>
              </a:rPr>
              <a:t>La administración de la NE al paciente.</a:t>
            </a:r>
          </a:p>
          <a:p>
            <a:pPr marL="228600" indent="-228600">
              <a:buAutoNum type="arabicPeriod"/>
            </a:pPr>
            <a:r>
              <a:rPr lang="es-CO" dirty="0">
                <a:latin typeface="Arial" panose="020B0604020202020204" pitchFamily="34" charset="0"/>
                <a:cs typeface="Arial" panose="020B0604020202020204" pitchFamily="34" charset="0"/>
              </a:rPr>
              <a:t>El seguimiento y la reevaluación del paciente.</a:t>
            </a:r>
          </a:p>
          <a:p>
            <a:pPr marL="228600" indent="-228600">
              <a:buNone/>
            </a:pPr>
            <a:endParaRPr lang="es-CO" dirty="0">
              <a:latin typeface="Arial" panose="020B0604020202020204" pitchFamily="34" charset="0"/>
              <a:cs typeface="Arial" panose="020B0604020202020204" pitchFamily="34" charset="0"/>
            </a:endParaRPr>
          </a:p>
          <a:p>
            <a:pPr marL="228600" indent="-228600">
              <a:buNone/>
            </a:pPr>
            <a:r>
              <a:rPr lang="es-CO" dirty="0">
                <a:latin typeface="Arial" panose="020B0604020202020204" pitchFamily="34" charset="0"/>
                <a:cs typeface="Arial" panose="020B0604020202020204" pitchFamily="34" charset="0"/>
              </a:rPr>
              <a:t>Con la documentación en cada paso según sea necesario. Este proceso requiere un equipo multidisciplinario de la salud competentes que trabajen a conciencia para brindar atención nutricional segura.</a:t>
            </a:r>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6</a:t>
            </a:fld>
            <a:endParaRPr lang="es-CO"/>
          </a:p>
        </p:txBody>
      </p:sp>
    </p:spTree>
    <p:extLst>
      <p:ext uri="{BB962C8B-B14F-4D97-AF65-F5344CB8AC3E}">
        <p14:creationId xmlns:p14="http://schemas.microsoft.com/office/powerpoint/2010/main" val="2885180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noProof="0" dirty="0">
                <a:latin typeface="Arial" panose="020B0604020202020204" pitchFamily="34" charset="0"/>
                <a:cs typeface="Arial" panose="020B0604020202020204" pitchFamily="34" charset="0"/>
              </a:rPr>
              <a:t>Las prácticas seguras deben ser brindadas en ambientes hospitalarios, ambulatorios y en cuidados crónicos para prevenir complicaciones.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noProof="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noProof="0" dirty="0">
                <a:latin typeface="Arial" panose="020B0604020202020204" pitchFamily="34" charset="0"/>
                <a:cs typeface="Arial" panose="020B0604020202020204" pitchFamily="34" charset="0"/>
              </a:rPr>
              <a:t>Los pacientes hospitalizados cambian de condición rápidamente por lo que se debe reevaluar más frecuentemente, para adaptar el soporte nutricional a las necesidades del paciente; en la reevaluación se obtiene la información de complicaciones para intervenirlas lo más pronto posible que no implique daños al paciente.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noProof="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noProof="0" dirty="0">
                <a:latin typeface="Arial" panose="020B0604020202020204" pitchFamily="34" charset="0"/>
                <a:cs typeface="Arial" panose="020B0604020202020204" pitchFamily="34" charset="0"/>
              </a:rPr>
              <a:t>Algunas complicaciones son derivadas de los accesos enterales, otras al iniciar el soporte nutricional y otras inherentes a las fórmulas enterales, las que tiene que ver con el acceso enteral generalmente son mecánicas con molestias naso/orofaríngeas, ulceraciones, perforación, hemorragia digestiva, inadecuada posición de la sonda, desplazamiento, obstrucción de la sonda y aspiración pulmonar.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noProof="0" dirty="0">
              <a:latin typeface="Arial" panose="020B0604020202020204" pitchFamily="34" charset="0"/>
              <a:cs typeface="Arial" panose="020B0604020202020204" pitchFamily="34" charset="0"/>
            </a:endParaRPr>
          </a:p>
          <a:p>
            <a:r>
              <a:rPr lang="es-CO" noProof="0" dirty="0">
                <a:latin typeface="Arial" panose="020B0604020202020204" pitchFamily="34" charset="0"/>
                <a:cs typeface="Arial" panose="020B0604020202020204" pitchFamily="34" charset="0"/>
              </a:rPr>
              <a:t>Las complicaciones derivadas del inicio de la NE son: metabólicas, infecciosas y gastrointestinales. Por último las complicaciones generadas por la fórmula se deben principalmente a infecciones por contaminación, hiperosmolaridad, las guías de práctica segura, apuntan a prevenir en lo posible todas estas complicaciones para mejorar los resultados clínicos del paciente.</a:t>
            </a:r>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7</a:t>
            </a:fld>
            <a:endParaRPr lang="es-CO"/>
          </a:p>
        </p:txBody>
      </p:sp>
    </p:spTree>
    <p:extLst>
      <p:ext uri="{BB962C8B-B14F-4D97-AF65-F5344CB8AC3E}">
        <p14:creationId xmlns:p14="http://schemas.microsoft.com/office/powerpoint/2010/main" val="1931067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b="0" noProof="0" dirty="0">
                <a:latin typeface="Arial" panose="020B0604020202020204" pitchFamily="34" charset="0"/>
                <a:cs typeface="Arial" panose="020B0604020202020204" pitchFamily="34" charset="0"/>
              </a:rPr>
              <a:t>Las complicaciones que tienen que ver con el acceso enteral generalmente son mecánicas que se pueden dividir en dos: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CO" b="0" noProof="0" dirty="0">
                <a:latin typeface="Arial" panose="020B0604020202020204" pitchFamily="34" charset="0"/>
                <a:cs typeface="Arial" panose="020B0604020202020204" pitchFamily="34" charset="0"/>
              </a:rPr>
              <a:t>Las que se presentan en el momento de colocar la sonda </a:t>
            </a:r>
            <a:r>
              <a:rPr lang="es-CO" sz="1200" b="0" noProof="0" dirty="0">
                <a:latin typeface="Arial" panose="020B0604020202020204" pitchFamily="34" charset="0"/>
                <a:cs typeface="Arial" panose="020B0604020202020204" pitchFamily="34" charset="0"/>
              </a:rPr>
              <a:t>Lesiones, ulceraciones</a:t>
            </a:r>
          </a:p>
          <a:p>
            <a:pPr marL="171450" indent="-171450">
              <a:buFont typeface="Arial" panose="020B0604020202020204" pitchFamily="34" charset="0"/>
              <a:buChar char="•"/>
            </a:pPr>
            <a:r>
              <a:rPr lang="es-CO" sz="1200" b="0" noProof="0" dirty="0">
                <a:latin typeface="Arial" panose="020B0604020202020204" pitchFamily="34" charset="0"/>
                <a:cs typeface="Arial" panose="020B0604020202020204" pitchFamily="34" charset="0"/>
              </a:rPr>
              <a:t>Inadecuada posición de la sonda</a:t>
            </a:r>
          </a:p>
          <a:p>
            <a:pPr marL="171450" indent="-171450">
              <a:buFont typeface="Arial" panose="020B0604020202020204" pitchFamily="34" charset="0"/>
              <a:buChar char="•"/>
            </a:pPr>
            <a:r>
              <a:rPr lang="es-CO" sz="1200" b="0" noProof="0" dirty="0">
                <a:latin typeface="Arial" panose="020B0604020202020204" pitchFamily="34" charset="0"/>
                <a:cs typeface="Arial" panose="020B0604020202020204" pitchFamily="34" charset="0"/>
              </a:rPr>
              <a:t>Desplazamiento</a:t>
            </a:r>
          </a:p>
          <a:p>
            <a:pPr marL="171450" indent="-171450">
              <a:buFont typeface="Arial" panose="020B0604020202020204" pitchFamily="34" charset="0"/>
              <a:buChar char="•"/>
            </a:pPr>
            <a:r>
              <a:rPr lang="es-CO" sz="1200" b="0" noProof="0" dirty="0">
                <a:latin typeface="Arial" panose="020B0604020202020204" pitchFamily="34" charset="0"/>
                <a:cs typeface="Arial" panose="020B0604020202020204" pitchFamily="34" charset="0"/>
              </a:rPr>
              <a:t>Obstrucción</a:t>
            </a:r>
          </a:p>
          <a:p>
            <a:pPr marL="171450" indent="-171450">
              <a:buFont typeface="Arial" panose="020B0604020202020204" pitchFamily="34" charset="0"/>
              <a:buChar char="•"/>
            </a:pPr>
            <a:r>
              <a:rPr lang="es-CO" sz="1200" b="0" noProof="0" dirty="0">
                <a:latin typeface="Arial" panose="020B0604020202020204" pitchFamily="34" charset="0"/>
                <a:cs typeface="Arial" panose="020B0604020202020204" pitchFamily="34" charset="0"/>
              </a:rPr>
              <a:t>Aspiración Pulmonar</a:t>
            </a:r>
          </a:p>
          <a:p>
            <a:pPr marL="171450" indent="-171450">
              <a:buFont typeface="Arial" panose="020B0604020202020204" pitchFamily="34" charset="0"/>
              <a:buChar char="•"/>
            </a:pPr>
            <a:r>
              <a:rPr lang="es-CO" sz="1200" b="0" noProof="0" dirty="0">
                <a:latin typeface="Arial" panose="020B0604020202020204" pitchFamily="34" charset="0"/>
                <a:cs typeface="Arial" panose="020B0604020202020204" pitchFamily="34" charset="0"/>
              </a:rPr>
              <a:t>Retiro accidental de la sonda </a:t>
            </a:r>
          </a:p>
          <a:p>
            <a:pPr marL="171450" indent="-171450">
              <a:buFont typeface="Arial" panose="020B0604020202020204" pitchFamily="34" charset="0"/>
              <a:buChar char="•"/>
            </a:pPr>
            <a:r>
              <a:rPr lang="es-CO" sz="1200" b="0" noProof="0" dirty="0">
                <a:latin typeface="Arial" panose="020B0604020202020204" pitchFamily="34" charset="0"/>
                <a:cs typeface="Arial" panose="020B0604020202020204" pitchFamily="34" charset="0"/>
              </a:rPr>
              <a:t>Pérdida del estoma</a:t>
            </a:r>
          </a:p>
          <a:p>
            <a:pPr marL="171450" indent="-171450">
              <a:buFont typeface="Arial" panose="020B0604020202020204" pitchFamily="34" charset="0"/>
              <a:buChar char="•"/>
            </a:pPr>
            <a:r>
              <a:rPr lang="es-CO" sz="1200" b="0" noProof="0" dirty="0">
                <a:latin typeface="Arial" panose="020B0604020202020204" pitchFamily="34" charset="0"/>
                <a:cs typeface="Arial" panose="020B0604020202020204" pitchFamily="34" charset="0"/>
              </a:rPr>
              <a:t>Molestias nasofaríngeas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s-CO" b="0" noProof="0" dirty="0">
                <a:latin typeface="Arial" panose="020B0604020202020204" pitchFamily="34" charset="0"/>
                <a:cs typeface="Arial" panose="020B0604020202020204" pitchFamily="34" charset="0"/>
              </a:rPr>
              <a:t>Las que se producen con las sondas de gastrostomía o yeyunostomía a través del tiempo</a:t>
            </a:r>
          </a:p>
          <a:p>
            <a:pPr marL="171450" indent="-171450">
              <a:buFont typeface="Arial" panose="020B0604020202020204" pitchFamily="34" charset="0"/>
              <a:buChar char="•"/>
            </a:pPr>
            <a:r>
              <a:rPr lang="es-CO" sz="1200" b="0" noProof="0" dirty="0">
                <a:latin typeface="Arial" panose="020B0604020202020204" pitchFamily="34" charset="0"/>
                <a:cs typeface="Arial" panose="020B0604020202020204" pitchFamily="34" charset="0"/>
              </a:rPr>
              <a:t>Retraso en la cicatrización</a:t>
            </a:r>
          </a:p>
          <a:p>
            <a:pPr marL="171450" indent="-171450">
              <a:buFont typeface="Arial" panose="020B0604020202020204" pitchFamily="34" charset="0"/>
              <a:buChar char="•"/>
            </a:pPr>
            <a:r>
              <a:rPr lang="es-CO" sz="1200" b="0" noProof="0" dirty="0">
                <a:latin typeface="Arial" panose="020B0604020202020204" pitchFamily="34" charset="0"/>
                <a:cs typeface="Arial" panose="020B0604020202020204" pitchFamily="34" charset="0"/>
              </a:rPr>
              <a:t>Infección</a:t>
            </a:r>
          </a:p>
          <a:p>
            <a:pPr marL="171450" indent="-171450">
              <a:buFont typeface="Arial" panose="020B0604020202020204" pitchFamily="34" charset="0"/>
              <a:buChar char="•"/>
            </a:pPr>
            <a:r>
              <a:rPr lang="es-CO" sz="1200" b="0" noProof="0" dirty="0">
                <a:latin typeface="Arial" panose="020B0604020202020204" pitchFamily="34" charset="0"/>
                <a:cs typeface="Arial" panose="020B0604020202020204" pitchFamily="34" charset="0"/>
              </a:rPr>
              <a:t>Rotura del balón por mala posición</a:t>
            </a:r>
          </a:p>
          <a:p>
            <a:pPr marL="171450" indent="-171450">
              <a:buFont typeface="Arial" panose="020B0604020202020204" pitchFamily="34" charset="0"/>
              <a:buChar char="•"/>
            </a:pPr>
            <a:r>
              <a:rPr lang="es-CO" sz="1200" b="0" noProof="0" dirty="0">
                <a:latin typeface="Arial" panose="020B0604020202020204" pitchFamily="34" charset="0"/>
                <a:cs typeface="Arial" panose="020B0604020202020204" pitchFamily="34" charset="0"/>
              </a:rPr>
              <a:t>Obstrucción</a:t>
            </a:r>
          </a:p>
          <a:p>
            <a:pPr marL="171450" indent="-171450">
              <a:buFont typeface="Arial" panose="020B0604020202020204" pitchFamily="34" charset="0"/>
              <a:buChar char="•"/>
            </a:pPr>
            <a:r>
              <a:rPr lang="es-CO" sz="1200" b="0" noProof="0" dirty="0">
                <a:latin typeface="Arial" panose="020B0604020202020204" pitchFamily="34" charset="0"/>
                <a:cs typeface="Arial" panose="020B0604020202020204" pitchFamily="34" charset="0"/>
              </a:rPr>
              <a:t>Filtraciones </a:t>
            </a:r>
          </a:p>
          <a:p>
            <a:pPr marL="171450" indent="-171450">
              <a:buFont typeface="Arial" panose="020B0604020202020204" pitchFamily="34" charset="0"/>
              <a:buChar char="•"/>
            </a:pPr>
            <a:r>
              <a:rPr lang="es-CO" sz="1200" b="0" noProof="0" dirty="0" err="1">
                <a:latin typeface="Arial" panose="020B0604020202020204" pitchFamily="34" charset="0"/>
                <a:cs typeface="Arial" panose="020B0604020202020204" pitchFamily="34" charset="0"/>
              </a:rPr>
              <a:t>Autoretiro</a:t>
            </a:r>
            <a:r>
              <a:rPr lang="es-CO" sz="1200" b="0" noProof="0" dirty="0">
                <a:latin typeface="Arial" panose="020B060402020202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CO"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8</a:t>
            </a:fld>
            <a:endParaRPr lang="es-CO"/>
          </a:p>
        </p:txBody>
      </p:sp>
    </p:spTree>
    <p:extLst>
      <p:ext uri="{BB962C8B-B14F-4D97-AF65-F5344CB8AC3E}">
        <p14:creationId xmlns:p14="http://schemas.microsoft.com/office/powerpoint/2010/main" val="2124293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sz="1200" kern="1200" noProof="0" dirty="0">
                <a:solidFill>
                  <a:schemeClr val="tx1"/>
                </a:solidFill>
                <a:effectLst/>
                <a:latin typeface="Arial" panose="020B0604020202020204" pitchFamily="34" charset="0"/>
                <a:ea typeface="+mn-ea"/>
                <a:cs typeface="Arial" panose="020B0604020202020204" pitchFamily="34" charset="0"/>
              </a:rPr>
              <a:t>La selección del acceso enteral necesita una evaluación del estado de la enfermedad del paciente, anatomía del tractogastrointestinal (cirugías anteriores), motilidad y función gástrica e intestinal, y la duración estimada de la terapia. </a:t>
            </a:r>
          </a:p>
          <a:p>
            <a:endParaRPr lang="es-419" sz="1200" kern="1200" noProof="0" dirty="0">
              <a:solidFill>
                <a:schemeClr val="tx1"/>
              </a:solidFill>
              <a:effectLst/>
              <a:latin typeface="Arial" panose="020B0604020202020204" pitchFamily="34" charset="0"/>
              <a:ea typeface="+mn-ea"/>
              <a:cs typeface="Arial" panose="020B0604020202020204" pitchFamily="34" charset="0"/>
            </a:endParaRPr>
          </a:p>
          <a:p>
            <a:r>
              <a:rPr lang="es-419" sz="1200" kern="1200" noProof="0" dirty="0">
                <a:solidFill>
                  <a:schemeClr val="tx1"/>
                </a:solidFill>
                <a:effectLst/>
                <a:latin typeface="Arial" panose="020B0604020202020204" pitchFamily="34" charset="0"/>
                <a:ea typeface="+mn-ea"/>
                <a:cs typeface="Arial" panose="020B0604020202020204" pitchFamily="34" charset="0"/>
              </a:rPr>
              <a:t>Generalmente el acceso gástrico es el más utilizado especialmente en pacientes quienes tienen un estómago funcional y adecuado vaciamiento gástrico.</a:t>
            </a:r>
          </a:p>
          <a:p>
            <a:endParaRPr lang="es-419" sz="1200" kern="1200" noProof="0" dirty="0">
              <a:solidFill>
                <a:schemeClr val="tx1"/>
              </a:solidFill>
              <a:effectLst/>
              <a:latin typeface="Arial" panose="020B0604020202020204" pitchFamily="34" charset="0"/>
              <a:ea typeface="+mn-ea"/>
              <a:cs typeface="Arial" panose="020B0604020202020204" pitchFamily="34" charset="0"/>
            </a:endParaRPr>
          </a:p>
          <a:p>
            <a:r>
              <a:rPr lang="es-419" sz="1200" kern="1200" noProof="0" dirty="0">
                <a:solidFill>
                  <a:schemeClr val="tx1"/>
                </a:solidFill>
                <a:effectLst/>
                <a:latin typeface="Arial" panose="020B0604020202020204" pitchFamily="34" charset="0"/>
                <a:ea typeface="+mn-ea"/>
                <a:cs typeface="Arial" panose="020B0604020202020204" pitchFamily="34" charset="0"/>
              </a:rPr>
              <a:t>Las sondas avanzadas son utilizadas en pacientes con obstrucciones intestinales proximales, gastroparesia severa, reflujo gastroesofágico conocido.</a:t>
            </a:r>
          </a:p>
          <a:p>
            <a:endParaRPr lang="es-419" sz="1200" kern="1200" noProof="0" dirty="0">
              <a:solidFill>
                <a:schemeClr val="tx1"/>
              </a:solidFill>
              <a:effectLst/>
              <a:latin typeface="Arial" panose="020B0604020202020204" pitchFamily="34" charset="0"/>
              <a:ea typeface="+mn-ea"/>
              <a:cs typeface="Arial" panose="020B0604020202020204" pitchFamily="34" charset="0"/>
            </a:endParaRPr>
          </a:p>
          <a:p>
            <a:r>
              <a:rPr lang="es-419" sz="1200" kern="1200" noProof="0" dirty="0">
                <a:solidFill>
                  <a:schemeClr val="tx1"/>
                </a:solidFill>
                <a:effectLst/>
                <a:latin typeface="Arial" panose="020B0604020202020204" pitchFamily="34" charset="0"/>
                <a:ea typeface="+mn-ea"/>
                <a:cs typeface="Arial" panose="020B0604020202020204" pitchFamily="34" charset="0"/>
              </a:rPr>
              <a:t>Para paciente que necesitan descompresión gástrica las sondas gastroyeyunales de doble lumen son las más recomendadas,</a:t>
            </a:r>
            <a:r>
              <a:rPr lang="es-419" sz="1200" kern="1200" baseline="0" noProof="0" dirty="0">
                <a:solidFill>
                  <a:schemeClr val="tx1"/>
                </a:solidFill>
                <a:effectLst/>
                <a:latin typeface="Arial" panose="020B0604020202020204" pitchFamily="34" charset="0"/>
                <a:ea typeface="+mn-ea"/>
                <a:cs typeface="Arial" panose="020B0604020202020204" pitchFamily="34" charset="0"/>
              </a:rPr>
              <a:t> l</a:t>
            </a:r>
            <a:r>
              <a:rPr lang="es-419" sz="1200" kern="1200" noProof="0" dirty="0">
                <a:solidFill>
                  <a:schemeClr val="tx1"/>
                </a:solidFill>
                <a:effectLst/>
                <a:latin typeface="Arial" panose="020B0604020202020204" pitchFamily="34" charset="0"/>
                <a:ea typeface="+mn-ea"/>
                <a:cs typeface="Arial" panose="020B0604020202020204" pitchFamily="34" charset="0"/>
              </a:rPr>
              <a:t>as sonda naso/oro gástricas o yeyunales son para uso corto entre 4 a 6 semanas en el paciente hospitalizado.</a:t>
            </a:r>
          </a:p>
          <a:p>
            <a:endParaRPr lang="es-419" sz="1200" kern="1200" noProof="0" dirty="0">
              <a:solidFill>
                <a:schemeClr val="tx1"/>
              </a:solidFill>
              <a:effectLst/>
              <a:latin typeface="Arial" panose="020B0604020202020204" pitchFamily="34" charset="0"/>
              <a:ea typeface="+mn-ea"/>
              <a:cs typeface="Arial" panose="020B0604020202020204" pitchFamily="34" charset="0"/>
            </a:endParaRPr>
          </a:p>
          <a:p>
            <a:r>
              <a:rPr lang="es-419" sz="1200" kern="1200" noProof="0" dirty="0">
                <a:solidFill>
                  <a:schemeClr val="tx1"/>
                </a:solidFill>
                <a:effectLst/>
                <a:latin typeface="Arial" panose="020B0604020202020204" pitchFamily="34" charset="0"/>
                <a:ea typeface="+mn-ea"/>
                <a:cs typeface="Arial" panose="020B0604020202020204" pitchFamily="34" charset="0"/>
              </a:rPr>
              <a:t>El acceso a largo plazo depende de la duración que se prevea el soporte nutricional, los objetivos del tratamiento, la disposición del paciente y las necesidades especiales del paciente y cuidadores.</a:t>
            </a:r>
          </a:p>
          <a:p>
            <a:endParaRPr lang="es-CO" dirty="0"/>
          </a:p>
        </p:txBody>
      </p:sp>
      <p:sp>
        <p:nvSpPr>
          <p:cNvPr id="4" name="Marcador de número de diapositiva 3"/>
          <p:cNvSpPr>
            <a:spLocks noGrp="1"/>
          </p:cNvSpPr>
          <p:nvPr>
            <p:ph type="sldNum" sz="quarter" idx="5"/>
          </p:nvPr>
        </p:nvSpPr>
        <p:spPr/>
        <p:txBody>
          <a:bodyPr/>
          <a:lstStyle/>
          <a:p>
            <a:fld id="{10F47A1F-733B-4A3C-9F3C-FEE4C91C2A61}" type="slidenum">
              <a:rPr lang="es-CO" smtClean="0"/>
              <a:pPr/>
              <a:t>9</a:t>
            </a:fld>
            <a:endParaRPr lang="es-CO"/>
          </a:p>
        </p:txBody>
      </p:sp>
    </p:spTree>
    <p:extLst>
      <p:ext uri="{BB962C8B-B14F-4D97-AF65-F5344CB8AC3E}">
        <p14:creationId xmlns:p14="http://schemas.microsoft.com/office/powerpoint/2010/main" val="20636949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pPr/>
              <a:t>5/10/20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pPr/>
              <a:t>‹Nº›</a:t>
            </a:fld>
            <a:endParaRPr lang="es-CO"/>
          </a:p>
        </p:txBody>
      </p:sp>
      <p:pic>
        <p:nvPicPr>
          <p:cNvPr id="7" name="Imagen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4" y="0"/>
            <a:ext cx="12190816" cy="6858666"/>
          </a:xfrm>
          <a:prstGeom prst="rect">
            <a:avLst/>
          </a:prstGeom>
        </p:spPr>
      </p:pic>
      <p:sp>
        <p:nvSpPr>
          <p:cNvPr id="8" name="CuadroTexto 7">
            <a:extLst>
              <a:ext uri="{FF2B5EF4-FFF2-40B4-BE49-F238E27FC236}">
                <a16:creationId xmlns:a16="http://schemas.microsoft.com/office/drawing/2014/main" id="{B2458147-B524-2247-AC22-26FF374487B4}"/>
              </a:ext>
            </a:extLst>
          </p:cNvPr>
          <p:cNvSpPr txBox="1"/>
          <p:nvPr userDrawn="1"/>
        </p:nvSpPr>
        <p:spPr>
          <a:xfrm>
            <a:off x="7264944" y="6409902"/>
            <a:ext cx="4806957" cy="615553"/>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s-CO" sz="1600" b="0" dirty="0">
                <a:solidFill>
                  <a:schemeClr val="bg2">
                    <a:lumMod val="90000"/>
                  </a:schemeClr>
                </a:solidFill>
                <a:latin typeface="Arial" panose="020B0604020202020204" pitchFamily="34" charset="0"/>
                <a:cs typeface="Arial" panose="020B0604020202020204" pitchFamily="34" charset="0"/>
              </a:rPr>
              <a:t>Prácticas Seguras de la Terapia Nutricional Enteral</a:t>
            </a:r>
          </a:p>
          <a:p>
            <a:pPr algn="r"/>
            <a:endParaRPr lang="es-CO" dirty="0"/>
          </a:p>
        </p:txBody>
      </p:sp>
    </p:spTree>
    <p:extLst>
      <p:ext uri="{BB962C8B-B14F-4D97-AF65-F5344CB8AC3E}">
        <p14:creationId xmlns:p14="http://schemas.microsoft.com/office/powerpoint/2010/main" val="3258059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F3291CC8-1BF0-4D39-8BF8-9394A21365EB}" type="datetimeFigureOut">
              <a:rPr lang="es-CO" smtClean="0"/>
              <a:pPr/>
              <a:t>5/10/20</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C29DFD6-0408-4F50-AD43-A578F038F630}" type="slidenum">
              <a:rPr lang="es-CO" smtClean="0"/>
              <a:pPr/>
              <a:t>‹Nº›</a:t>
            </a:fld>
            <a:endParaRPr lang="es-CO"/>
          </a:p>
        </p:txBody>
      </p:sp>
      <p:pic>
        <p:nvPicPr>
          <p:cNvPr id="6" name="Imagen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66"/>
            <a:ext cx="12190816" cy="6858666"/>
          </a:xfrm>
          <a:prstGeom prst="rect">
            <a:avLst/>
          </a:prstGeom>
        </p:spPr>
      </p:pic>
      <p:sp>
        <p:nvSpPr>
          <p:cNvPr id="7" name="CuadroTexto 6">
            <a:extLst>
              <a:ext uri="{FF2B5EF4-FFF2-40B4-BE49-F238E27FC236}">
                <a16:creationId xmlns:a16="http://schemas.microsoft.com/office/drawing/2014/main" id="{808CBE22-2507-FE4A-A5E4-C8076D21BAE8}"/>
              </a:ext>
            </a:extLst>
          </p:cNvPr>
          <p:cNvSpPr txBox="1"/>
          <p:nvPr userDrawn="1"/>
        </p:nvSpPr>
        <p:spPr>
          <a:xfrm>
            <a:off x="7264944" y="6409902"/>
            <a:ext cx="4806957" cy="615553"/>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s-CO" sz="1600" b="0" dirty="0">
                <a:solidFill>
                  <a:schemeClr val="bg2">
                    <a:lumMod val="90000"/>
                  </a:schemeClr>
                </a:solidFill>
                <a:latin typeface="Arial" panose="020B0604020202020204" pitchFamily="34" charset="0"/>
                <a:cs typeface="Arial" panose="020B0604020202020204" pitchFamily="34" charset="0"/>
              </a:rPr>
              <a:t>Prácticas Seguras de la Terapia Nutricional Enteral</a:t>
            </a:r>
          </a:p>
          <a:p>
            <a:pPr algn="r"/>
            <a:endParaRPr lang="es-CO" dirty="0"/>
          </a:p>
        </p:txBody>
      </p:sp>
    </p:spTree>
    <p:extLst>
      <p:ext uri="{BB962C8B-B14F-4D97-AF65-F5344CB8AC3E}">
        <p14:creationId xmlns:p14="http://schemas.microsoft.com/office/powerpoint/2010/main" val="1054396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2" name="Imagen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07" y="0"/>
            <a:ext cx="12189293" cy="6858000"/>
          </a:xfrm>
          <a:prstGeom prst="rect">
            <a:avLst/>
          </a:prstGeom>
        </p:spPr>
      </p:pic>
    </p:spTree>
    <p:extLst>
      <p:ext uri="{BB962C8B-B14F-4D97-AF65-F5344CB8AC3E}">
        <p14:creationId xmlns:p14="http://schemas.microsoft.com/office/powerpoint/2010/main" val="24644065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1607958" y="365125"/>
            <a:ext cx="8976084"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291CC8-1BF0-4D39-8BF8-9394A21365EB}" type="datetimeFigureOut">
              <a:rPr lang="es-CO" smtClean="0"/>
              <a:pPr/>
              <a:t>5/10/20</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29DFD6-0408-4F50-AD43-A578F038F630}" type="slidenum">
              <a:rPr lang="es-CO" smtClean="0"/>
              <a:pPr/>
              <a:t>‹Nº›</a:t>
            </a:fld>
            <a:endParaRPr lang="es-CO"/>
          </a:p>
        </p:txBody>
      </p:sp>
      <p:pic>
        <p:nvPicPr>
          <p:cNvPr id="7" name="Imagen 10">
            <a:extLst>
              <a:ext uri="{FF2B5EF4-FFF2-40B4-BE49-F238E27FC236}">
                <a16:creationId xmlns:a16="http://schemas.microsoft.com/office/drawing/2014/main" id="{BB2CEC69-6960-4917-884C-F42EFB6DFB7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4042" y="55325"/>
            <a:ext cx="1373993" cy="777188"/>
          </a:xfrm>
          <a:prstGeom prst="rect">
            <a:avLst/>
          </a:prstGeom>
        </p:spPr>
      </p:pic>
      <p:pic>
        <p:nvPicPr>
          <p:cNvPr id="8" name="Imagen 7">
            <a:extLst>
              <a:ext uri="{FF2B5EF4-FFF2-40B4-BE49-F238E27FC236}">
                <a16:creationId xmlns:a16="http://schemas.microsoft.com/office/drawing/2014/main" id="{A8A51F96-508B-4321-AD6E-AC477AD95F9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33964" y="194391"/>
            <a:ext cx="1230238" cy="345644"/>
          </a:xfrm>
          <a:prstGeom prst="rect">
            <a:avLst/>
          </a:prstGeom>
        </p:spPr>
      </p:pic>
    </p:spTree>
    <p:extLst>
      <p:ext uri="{BB962C8B-B14F-4D97-AF65-F5344CB8AC3E}">
        <p14:creationId xmlns:p14="http://schemas.microsoft.com/office/powerpoint/2010/main" val="223531689"/>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minsalud.gov.co/salud/CAS/Paginas/seguridad-del-paciente.aspx" TargetMode="External"/><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7820891" y="888432"/>
            <a:ext cx="4099560" cy="128910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000" b="1">
                <a:latin typeface="Verdana" panose="020B0604030504040204" pitchFamily="34" charset="0"/>
                <a:ea typeface="Verdana" panose="020B0604030504040204" pitchFamily="34" charset="0"/>
              </a:rPr>
              <a:t>PROFESIONALES</a:t>
            </a:r>
            <a:br>
              <a:rPr lang="es-CO" sz="3000" b="1">
                <a:latin typeface="Verdana" panose="020B0604030504040204" pitchFamily="34" charset="0"/>
                <a:ea typeface="Verdana" panose="020B0604030504040204" pitchFamily="34" charset="0"/>
              </a:rPr>
            </a:br>
            <a:r>
              <a:rPr lang="es-CO" sz="3000" b="1">
                <a:latin typeface="Verdana" panose="020B0604030504040204" pitchFamily="34" charset="0"/>
                <a:ea typeface="Verdana" panose="020B0604030504040204" pitchFamily="34" charset="0"/>
              </a:rPr>
              <a:t>CLÍNICOS</a:t>
            </a:r>
          </a:p>
        </p:txBody>
      </p:sp>
      <p:sp>
        <p:nvSpPr>
          <p:cNvPr id="3" name="Marcador de contenido 2"/>
          <p:cNvSpPr txBox="1">
            <a:spLocks/>
          </p:cNvSpPr>
          <p:nvPr/>
        </p:nvSpPr>
        <p:spPr>
          <a:xfrm>
            <a:off x="7387134" y="3952141"/>
            <a:ext cx="4417203" cy="16190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3600" b="1" dirty="0">
                <a:solidFill>
                  <a:schemeClr val="bg1"/>
                </a:solidFill>
                <a:latin typeface="Arial" panose="020B0604020202020204" pitchFamily="34" charset="0"/>
                <a:cs typeface="Arial" panose="020B0604020202020204" pitchFamily="34" charset="0"/>
              </a:rPr>
              <a:t>Prácticas Seguras de la Terapia Nutricional Enteral</a:t>
            </a:r>
          </a:p>
        </p:txBody>
      </p:sp>
    </p:spTree>
    <p:extLst>
      <p:ext uri="{BB962C8B-B14F-4D97-AF65-F5344CB8AC3E}">
        <p14:creationId xmlns:p14="http://schemas.microsoft.com/office/powerpoint/2010/main" val="2516840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086893-5B0F-421B-BC8E-45D52C78D448}"/>
              </a:ext>
            </a:extLst>
          </p:cNvPr>
          <p:cNvSpPr>
            <a:spLocks noGrp="1"/>
          </p:cNvSpPr>
          <p:nvPr>
            <p:ph type="title"/>
          </p:nvPr>
        </p:nvSpPr>
        <p:spPr>
          <a:xfrm>
            <a:off x="2379841" y="323696"/>
            <a:ext cx="7828462" cy="1031216"/>
          </a:xfrm>
        </p:spPr>
        <p:txBody>
          <a:bodyPr vert="horz" lIns="91440" tIns="45720" rIns="91440" bIns="45720" rtlCol="0" anchor="ctr">
            <a:noAutofit/>
          </a:bodyPr>
          <a:lstStyle/>
          <a:p>
            <a:pPr algn="ctr"/>
            <a:r>
              <a:rPr lang="es-MX" sz="3200" b="1" dirty="0">
                <a:solidFill>
                  <a:srgbClr val="1F1A34"/>
                </a:solidFill>
              </a:rPr>
              <a:t>Cuidado del paciente: prevenir ulceración/perforación nasal</a:t>
            </a:r>
            <a:endParaRPr lang="es-CO" sz="3200" b="1" dirty="0">
              <a:solidFill>
                <a:srgbClr val="1F1A34"/>
              </a:solidFill>
            </a:endParaRPr>
          </a:p>
        </p:txBody>
      </p:sp>
      <p:pic>
        <p:nvPicPr>
          <p:cNvPr id="4" name="Imagen 3" descr="Imagen que contiene persona, interior, pared, mujer&#10;&#10;Descripción generada automáticamente">
            <a:extLst>
              <a:ext uri="{FF2B5EF4-FFF2-40B4-BE49-F238E27FC236}">
                <a16:creationId xmlns:a16="http://schemas.microsoft.com/office/drawing/2014/main" id="{AE6161ED-D27D-45D8-A024-861BF4DB7E14}"/>
              </a:ext>
            </a:extLst>
          </p:cNvPr>
          <p:cNvPicPr>
            <a:picLocks noChangeAspect="1"/>
          </p:cNvPicPr>
          <p:nvPr/>
        </p:nvPicPr>
        <p:blipFill>
          <a:blip r:embed="rId3"/>
          <a:stretch>
            <a:fillRect/>
          </a:stretch>
        </p:blipFill>
        <p:spPr>
          <a:xfrm>
            <a:off x="1514293" y="2807204"/>
            <a:ext cx="5069382" cy="2319242"/>
          </a:xfrm>
          <a:prstGeom prst="rect">
            <a:avLst/>
          </a:prstGeom>
        </p:spPr>
      </p:pic>
      <p:sp>
        <p:nvSpPr>
          <p:cNvPr id="9" name="Freeform: Shape 8">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1" name="Freeform: Shape 10">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6BE3C09E-BD9E-47BA-93E2-8DAA36863087}"/>
              </a:ext>
            </a:extLst>
          </p:cNvPr>
          <p:cNvSpPr>
            <a:spLocks noGrp="1"/>
          </p:cNvSpPr>
          <p:nvPr>
            <p:ph idx="1"/>
          </p:nvPr>
        </p:nvSpPr>
        <p:spPr>
          <a:xfrm>
            <a:off x="7781373" y="2279151"/>
            <a:ext cx="3627063" cy="3387145"/>
          </a:xfrm>
        </p:spPr>
        <p:txBody>
          <a:bodyPr anchor="ctr">
            <a:normAutofit/>
          </a:bodyPr>
          <a:lstStyle/>
          <a:p>
            <a:r>
              <a:rPr lang="es-MX" sz="2400" dirty="0">
                <a:solidFill>
                  <a:srgbClr val="1F1A34"/>
                </a:solidFill>
              </a:rPr>
              <a:t>Mantener hidratado al paciente</a:t>
            </a:r>
          </a:p>
          <a:p>
            <a:r>
              <a:rPr lang="es-MX" sz="2400" dirty="0">
                <a:solidFill>
                  <a:srgbClr val="1F1A34"/>
                </a:solidFill>
              </a:rPr>
              <a:t>Adecuada higiene del acceso y ubicación de la sonda</a:t>
            </a:r>
          </a:p>
          <a:p>
            <a:r>
              <a:rPr lang="es-MX" sz="2400" dirty="0">
                <a:solidFill>
                  <a:srgbClr val="1F1A34"/>
                </a:solidFill>
              </a:rPr>
              <a:t>Utilice sondas de bajo calibre</a:t>
            </a:r>
          </a:p>
        </p:txBody>
      </p:sp>
    </p:spTree>
    <p:extLst>
      <p:ext uri="{BB962C8B-B14F-4D97-AF65-F5344CB8AC3E}">
        <p14:creationId xmlns:p14="http://schemas.microsoft.com/office/powerpoint/2010/main" val="1593736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086893-5B0F-421B-BC8E-45D52C78D448}"/>
              </a:ext>
            </a:extLst>
          </p:cNvPr>
          <p:cNvSpPr>
            <a:spLocks noGrp="1"/>
          </p:cNvSpPr>
          <p:nvPr>
            <p:ph type="title"/>
          </p:nvPr>
        </p:nvSpPr>
        <p:spPr>
          <a:xfrm>
            <a:off x="1395685" y="399631"/>
            <a:ext cx="8976084" cy="665389"/>
          </a:xfrm>
        </p:spPr>
        <p:txBody>
          <a:bodyPr vert="horz" lIns="91440" tIns="45720" rIns="91440" bIns="45720" rtlCol="0" anchor="ctr">
            <a:noAutofit/>
          </a:bodyPr>
          <a:lstStyle/>
          <a:p>
            <a:pPr algn="ctr"/>
            <a:r>
              <a:rPr lang="es-CO" sz="3200" b="1" dirty="0">
                <a:solidFill>
                  <a:srgbClr val="1F1A34"/>
                </a:solidFill>
              </a:rPr>
              <a:t>¿Cuál es la mejor manera de confirmar la posición de la sonda?</a:t>
            </a:r>
          </a:p>
        </p:txBody>
      </p:sp>
      <p:sp>
        <p:nvSpPr>
          <p:cNvPr id="3" name="Marcador de contenido 2">
            <a:extLst>
              <a:ext uri="{FF2B5EF4-FFF2-40B4-BE49-F238E27FC236}">
                <a16:creationId xmlns:a16="http://schemas.microsoft.com/office/drawing/2014/main" id="{6BE3C09E-BD9E-47BA-93E2-8DAA36863087}"/>
              </a:ext>
            </a:extLst>
          </p:cNvPr>
          <p:cNvSpPr>
            <a:spLocks noGrp="1"/>
          </p:cNvSpPr>
          <p:nvPr>
            <p:ph idx="1"/>
          </p:nvPr>
        </p:nvSpPr>
        <p:spPr>
          <a:xfrm>
            <a:off x="4451230" y="1652589"/>
            <a:ext cx="7297948" cy="4114216"/>
          </a:xfrm>
        </p:spPr>
        <p:txBody>
          <a:bodyPr>
            <a:noAutofit/>
          </a:bodyPr>
          <a:lstStyle/>
          <a:p>
            <a:pPr>
              <a:lnSpc>
                <a:spcPct val="100000"/>
              </a:lnSpc>
            </a:pPr>
            <a:r>
              <a:rPr lang="es-MX" sz="2000" dirty="0">
                <a:solidFill>
                  <a:srgbClr val="1F1A34"/>
                </a:solidFill>
              </a:rPr>
              <a:t>Comprobación radiológica</a:t>
            </a:r>
          </a:p>
          <a:p>
            <a:pPr>
              <a:lnSpc>
                <a:spcPct val="100000"/>
              </a:lnSpc>
            </a:pPr>
            <a:r>
              <a:rPr lang="es-MX" sz="2000" dirty="0">
                <a:solidFill>
                  <a:srgbClr val="1F1A34"/>
                </a:solidFill>
              </a:rPr>
              <a:t>Evaluación visual del aspirado de la sonda y medición del </a:t>
            </a:r>
            <a:r>
              <a:rPr lang="es-MX" sz="2000" dirty="0" err="1">
                <a:solidFill>
                  <a:srgbClr val="1F1A34"/>
                </a:solidFill>
              </a:rPr>
              <a:t>ph</a:t>
            </a:r>
            <a:endParaRPr lang="es-MX" sz="2000" dirty="0">
              <a:solidFill>
                <a:srgbClr val="1F1A34"/>
              </a:solidFill>
            </a:endParaRPr>
          </a:p>
          <a:p>
            <a:pPr>
              <a:lnSpc>
                <a:spcPct val="100000"/>
              </a:lnSpc>
            </a:pPr>
            <a:r>
              <a:rPr lang="es-MX" sz="2000" dirty="0">
                <a:solidFill>
                  <a:srgbClr val="1F1A34"/>
                </a:solidFill>
              </a:rPr>
              <a:t>No confie en la auscultación para confirmar sitio de la sonda </a:t>
            </a:r>
          </a:p>
          <a:p>
            <a:pPr>
              <a:lnSpc>
                <a:spcPct val="100000"/>
              </a:lnSpc>
            </a:pPr>
            <a:r>
              <a:rPr lang="es-MX" sz="2000" dirty="0">
                <a:solidFill>
                  <a:srgbClr val="1F1A34"/>
                </a:solidFill>
              </a:rPr>
              <a:t>Evalué cambios en la longitud y marca del lugar de fijación de la sonda: observar desplazamiento</a:t>
            </a:r>
          </a:p>
          <a:p>
            <a:pPr>
              <a:lnSpc>
                <a:spcPct val="100000"/>
              </a:lnSpc>
            </a:pPr>
            <a:r>
              <a:rPr lang="es-MX" sz="2000" dirty="0">
                <a:solidFill>
                  <a:srgbClr val="1F1A34"/>
                </a:solidFill>
              </a:rPr>
              <a:t>Para </a:t>
            </a:r>
            <a:r>
              <a:rPr lang="es-MX" sz="2000" dirty="0" err="1">
                <a:solidFill>
                  <a:srgbClr val="1F1A34"/>
                </a:solidFill>
              </a:rPr>
              <a:t>ostomías</a:t>
            </a:r>
            <a:r>
              <a:rPr lang="es-MX" sz="2000" dirty="0">
                <a:solidFill>
                  <a:srgbClr val="1F1A34"/>
                </a:solidFill>
              </a:rPr>
              <a:t> revise ubicación de la sonda, punto de fijación de la sonda, desplazamiento, correcto inflado del balón y paraclínicos de seguimiento</a:t>
            </a:r>
          </a:p>
          <a:p>
            <a:pPr>
              <a:lnSpc>
                <a:spcPct val="100000"/>
              </a:lnSpc>
            </a:pPr>
            <a:r>
              <a:rPr lang="es-MX" sz="2000" dirty="0">
                <a:solidFill>
                  <a:srgbClr val="1F1A34"/>
                </a:solidFill>
              </a:rPr>
              <a:t>Evite el uso de catéteres no diseñados para este propósito</a:t>
            </a:r>
          </a:p>
          <a:p>
            <a:pPr>
              <a:lnSpc>
                <a:spcPct val="100000"/>
              </a:lnSpc>
              <a:spcBef>
                <a:spcPts val="500"/>
              </a:spcBef>
            </a:pPr>
            <a:r>
              <a:rPr lang="es-MX" sz="2000" dirty="0">
                <a:solidFill>
                  <a:srgbClr val="1F1A34"/>
                </a:solidFill>
              </a:rPr>
              <a:t>No administre ningún producto por la sonda hasta no verificar la posición</a:t>
            </a:r>
          </a:p>
        </p:txBody>
      </p:sp>
      <p:pic>
        <p:nvPicPr>
          <p:cNvPr id="6" name="Imagen 5">
            <a:extLst>
              <a:ext uri="{FF2B5EF4-FFF2-40B4-BE49-F238E27FC236}">
                <a16:creationId xmlns:a16="http://schemas.microsoft.com/office/drawing/2014/main" id="{1738CFDC-A1F4-7B4E-9B80-FE44E438FA9C}"/>
              </a:ext>
            </a:extLst>
          </p:cNvPr>
          <p:cNvPicPr>
            <a:picLocks noChangeAspect="1"/>
          </p:cNvPicPr>
          <p:nvPr/>
        </p:nvPicPr>
        <p:blipFill rotWithShape="1">
          <a:blip r:embed="rId3">
            <a:alphaModFix/>
          </a:blip>
          <a:srcRect l="50126" t="12829" r="4349" b="25455"/>
          <a:stretch/>
        </p:blipFill>
        <p:spPr>
          <a:xfrm>
            <a:off x="625575" y="1945380"/>
            <a:ext cx="3562583" cy="3528634"/>
          </a:xfrm>
          <a:prstGeom prst="roundRect">
            <a:avLst/>
          </a:prstGeom>
        </p:spPr>
      </p:pic>
      <p:sp>
        <p:nvSpPr>
          <p:cNvPr id="4" name="Rectángulo 3">
            <a:extLst>
              <a:ext uri="{FF2B5EF4-FFF2-40B4-BE49-F238E27FC236}">
                <a16:creationId xmlns:a16="http://schemas.microsoft.com/office/drawing/2014/main" id="{6E516A3A-CE66-D347-90AE-13A7830AC689}"/>
              </a:ext>
            </a:extLst>
          </p:cNvPr>
          <p:cNvSpPr/>
          <p:nvPr/>
        </p:nvSpPr>
        <p:spPr>
          <a:xfrm>
            <a:off x="625575" y="6108153"/>
            <a:ext cx="2382383" cy="246221"/>
          </a:xfrm>
          <a:prstGeom prst="rect">
            <a:avLst/>
          </a:prstGeom>
        </p:spPr>
        <p:txBody>
          <a:bodyPr wrap="none">
            <a:spAutoFit/>
          </a:bodyPr>
          <a:lstStyle/>
          <a:p>
            <a:r>
              <a:rPr lang="es-CO" sz="1000" b="1" i="1">
                <a:solidFill>
                  <a:schemeClr val="bg2">
                    <a:lumMod val="50000"/>
                  </a:schemeClr>
                </a:solidFill>
              </a:rPr>
              <a:t>ASPEN .JPEN 2017 Jan;41(1):15-103</a:t>
            </a:r>
          </a:p>
        </p:txBody>
      </p:sp>
    </p:spTree>
    <p:extLst>
      <p:ext uri="{BB962C8B-B14F-4D97-AF65-F5344CB8AC3E}">
        <p14:creationId xmlns:p14="http://schemas.microsoft.com/office/powerpoint/2010/main" val="1229773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94086893-5B0F-421B-BC8E-45D52C78D448}"/>
              </a:ext>
            </a:extLst>
          </p:cNvPr>
          <p:cNvSpPr txBox="1">
            <a:spLocks/>
          </p:cNvSpPr>
          <p:nvPr/>
        </p:nvSpPr>
        <p:spPr>
          <a:xfrm>
            <a:off x="1780882" y="13851"/>
            <a:ext cx="8475270" cy="14540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b="1" dirty="0">
                <a:solidFill>
                  <a:srgbClr val="1F1A34"/>
                </a:solidFill>
              </a:rPr>
              <a:t>¿Cuál es la mejor manera evitar desplazamiento de la sonda? </a:t>
            </a:r>
          </a:p>
        </p:txBody>
      </p:sp>
      <p:pic>
        <p:nvPicPr>
          <p:cNvPr id="15" name="Imagen 14">
            <a:extLst>
              <a:ext uri="{FF2B5EF4-FFF2-40B4-BE49-F238E27FC236}">
                <a16:creationId xmlns:a16="http://schemas.microsoft.com/office/drawing/2014/main" id="{CB6E0778-FDAB-3C43-924A-910239829653}"/>
              </a:ext>
            </a:extLst>
          </p:cNvPr>
          <p:cNvPicPr>
            <a:picLocks noChangeAspect="1"/>
          </p:cNvPicPr>
          <p:nvPr/>
        </p:nvPicPr>
        <p:blipFill rotWithShape="1">
          <a:blip r:embed="rId3">
            <a:clrChange>
              <a:clrFrom>
                <a:srgbClr val="FFFFFF"/>
              </a:clrFrom>
              <a:clrTo>
                <a:srgbClr val="FFFFFF">
                  <a:alpha val="0"/>
                </a:srgbClr>
              </a:clrTo>
            </a:clrChange>
            <a:alphaModFix/>
          </a:blip>
          <a:srcRect t="3468" r="1" b="14208"/>
          <a:stretch/>
        </p:blipFill>
        <p:spPr>
          <a:xfrm>
            <a:off x="22444" y="1410140"/>
            <a:ext cx="4478446" cy="4687387"/>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16" name="Marcador de contenido 2">
            <a:extLst>
              <a:ext uri="{FF2B5EF4-FFF2-40B4-BE49-F238E27FC236}">
                <a16:creationId xmlns:a16="http://schemas.microsoft.com/office/drawing/2014/main" id="{6BE3C09E-BD9E-47BA-93E2-8DAA36863087}"/>
              </a:ext>
            </a:extLst>
          </p:cNvPr>
          <p:cNvSpPr txBox="1">
            <a:spLocks/>
          </p:cNvSpPr>
          <p:nvPr/>
        </p:nvSpPr>
        <p:spPr>
          <a:xfrm>
            <a:off x="4500890" y="1963070"/>
            <a:ext cx="6846384" cy="363928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solidFill>
                  <a:srgbClr val="1F1A34"/>
                </a:solidFill>
              </a:rPr>
              <a:t>Utilice dispositivos para fijar la sonda (</a:t>
            </a:r>
            <a:r>
              <a:rPr lang="es-MX" sz="2000" dirty="0" err="1">
                <a:solidFill>
                  <a:srgbClr val="1F1A34"/>
                </a:solidFill>
              </a:rPr>
              <a:t>Bridle</a:t>
            </a:r>
            <a:r>
              <a:rPr lang="es-MX" sz="2000" dirty="0">
                <a:solidFill>
                  <a:srgbClr val="1F1A34"/>
                </a:solidFill>
              </a:rPr>
              <a:t>)</a:t>
            </a:r>
          </a:p>
          <a:p>
            <a:r>
              <a:rPr lang="es-MX" sz="2000" dirty="0">
                <a:solidFill>
                  <a:srgbClr val="1F1A34"/>
                </a:solidFill>
              </a:rPr>
              <a:t>Evalúe diariamente para verificar sujeción y posición del tubo </a:t>
            </a:r>
          </a:p>
          <a:p>
            <a:r>
              <a:rPr lang="es-MX" sz="2000" dirty="0">
                <a:solidFill>
                  <a:srgbClr val="1F1A34"/>
                </a:solidFill>
              </a:rPr>
              <a:t>Evalúe diariamente signos de presión tisular, incomodidad del paciente e inmovilización inadecuada</a:t>
            </a:r>
          </a:p>
          <a:p>
            <a:r>
              <a:rPr lang="es-MX" sz="2000" dirty="0">
                <a:solidFill>
                  <a:srgbClr val="1F1A34"/>
                </a:solidFill>
              </a:rPr>
              <a:t>Evalúe el tejido interno y externo </a:t>
            </a:r>
          </a:p>
          <a:p>
            <a:r>
              <a:rPr lang="es-MX" sz="2000" dirty="0">
                <a:solidFill>
                  <a:srgbClr val="1F1A34"/>
                </a:solidFill>
              </a:rPr>
              <a:t>Personal capacitado para detectar lesiones de la piel, fugas</a:t>
            </a:r>
          </a:p>
          <a:p>
            <a:r>
              <a:rPr lang="es-MX" sz="2000" dirty="0">
                <a:solidFill>
                  <a:srgbClr val="1F1A34"/>
                </a:solidFill>
              </a:rPr>
              <a:t>Evite mantener una brida por más de 4 semanas </a:t>
            </a:r>
          </a:p>
          <a:p>
            <a:endParaRPr lang="es-MX" sz="2000" dirty="0">
              <a:solidFill>
                <a:srgbClr val="1F1A34"/>
              </a:solidFill>
            </a:endParaRPr>
          </a:p>
        </p:txBody>
      </p:sp>
      <p:sp>
        <p:nvSpPr>
          <p:cNvPr id="17" name="Rectángulo 16">
            <a:extLst>
              <a:ext uri="{FF2B5EF4-FFF2-40B4-BE49-F238E27FC236}">
                <a16:creationId xmlns:a16="http://schemas.microsoft.com/office/drawing/2014/main" id="{5338698C-8AC3-1A41-965B-D192616694F7}"/>
              </a:ext>
            </a:extLst>
          </p:cNvPr>
          <p:cNvSpPr/>
          <p:nvPr/>
        </p:nvSpPr>
        <p:spPr>
          <a:xfrm>
            <a:off x="4887698" y="5585583"/>
            <a:ext cx="4076569" cy="553998"/>
          </a:xfrm>
          <a:prstGeom prst="rect">
            <a:avLst/>
          </a:prstGeom>
        </p:spPr>
        <p:txBody>
          <a:bodyPr wrap="square">
            <a:spAutoFit/>
          </a:bodyPr>
          <a:lstStyle/>
          <a:p>
            <a:r>
              <a:rPr lang="es-CO" sz="1000" b="1" i="1" dirty="0">
                <a:solidFill>
                  <a:schemeClr val="bg2">
                    <a:lumMod val="50000"/>
                  </a:schemeClr>
                </a:solidFill>
              </a:rPr>
              <a:t>ASPEN .JPEN 2017 Jan;41(1):15-103</a:t>
            </a:r>
          </a:p>
          <a:p>
            <a:r>
              <a:rPr lang="es-CO" sz="1000" b="1" i="1" dirty="0">
                <a:solidFill>
                  <a:schemeClr val="bg2">
                    <a:lumMod val="50000"/>
                  </a:schemeClr>
                </a:solidFill>
              </a:rPr>
              <a:t>Lord L. NCP Feb 2018: </a:t>
            </a:r>
            <a:r>
              <a:rPr lang="es-CO" sz="1000" b="1" i="1" dirty="0" err="1">
                <a:solidFill>
                  <a:schemeClr val="bg2">
                    <a:lumMod val="50000"/>
                  </a:schemeClr>
                </a:solidFill>
              </a:rPr>
              <a:t>Vln</a:t>
            </a:r>
            <a:r>
              <a:rPr lang="es-CO" sz="1000" b="1" i="1" dirty="0">
                <a:solidFill>
                  <a:schemeClr val="bg2">
                    <a:lumMod val="50000"/>
                  </a:schemeClr>
                </a:solidFill>
              </a:rPr>
              <a:t> 33(1);16-38</a:t>
            </a:r>
          </a:p>
          <a:p>
            <a:endParaRPr lang="es-CO" sz="1000" b="1" i="1" dirty="0">
              <a:solidFill>
                <a:schemeClr val="bg2">
                  <a:lumMod val="50000"/>
                </a:schemeClr>
              </a:solidFill>
            </a:endParaRPr>
          </a:p>
        </p:txBody>
      </p:sp>
    </p:spTree>
    <p:extLst>
      <p:ext uri="{BB962C8B-B14F-4D97-AF65-F5344CB8AC3E}">
        <p14:creationId xmlns:p14="http://schemas.microsoft.com/office/powerpoint/2010/main" val="3421281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F5054BC4-1B4D-5740-A530-080A6E97B8FA}"/>
              </a:ext>
            </a:extLst>
          </p:cNvPr>
          <p:cNvSpPr txBox="1"/>
          <p:nvPr/>
        </p:nvSpPr>
        <p:spPr>
          <a:xfrm>
            <a:off x="1069676" y="6034739"/>
            <a:ext cx="4383862" cy="400110"/>
          </a:xfrm>
          <a:prstGeom prst="rect">
            <a:avLst/>
          </a:prstGeom>
          <a:noFill/>
        </p:spPr>
        <p:txBody>
          <a:bodyPr wrap="square" rtlCol="0">
            <a:spAutoFit/>
          </a:bodyPr>
          <a:lstStyle/>
          <a:p>
            <a:r>
              <a:rPr lang="es-CO" sz="1000" b="1" i="1" dirty="0">
                <a:solidFill>
                  <a:schemeClr val="bg1">
                    <a:lumMod val="50000"/>
                  </a:schemeClr>
                </a:solidFill>
              </a:rPr>
              <a:t>ASPEN .JPEN 2017 Jan;41(1):15-103</a:t>
            </a:r>
          </a:p>
          <a:p>
            <a:r>
              <a:rPr lang="es-CO" sz="1000" b="1" i="1" dirty="0">
                <a:solidFill>
                  <a:schemeClr val="bg1">
                    <a:lumMod val="50000"/>
                  </a:schemeClr>
                </a:solidFill>
              </a:rPr>
              <a:t>Lord L. NCP Feb 2018: Vln 33(1);16-38</a:t>
            </a:r>
          </a:p>
        </p:txBody>
      </p:sp>
      <p:sp>
        <p:nvSpPr>
          <p:cNvPr id="12" name="Título 1">
            <a:extLst>
              <a:ext uri="{FF2B5EF4-FFF2-40B4-BE49-F238E27FC236}">
                <a16:creationId xmlns:a16="http://schemas.microsoft.com/office/drawing/2014/main" id="{94086893-5B0F-421B-BC8E-45D52C78D448}"/>
              </a:ext>
            </a:extLst>
          </p:cNvPr>
          <p:cNvSpPr txBox="1">
            <a:spLocks/>
          </p:cNvSpPr>
          <p:nvPr/>
        </p:nvSpPr>
        <p:spPr>
          <a:xfrm>
            <a:off x="2326066" y="443023"/>
            <a:ext cx="7536790" cy="10054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b="1" dirty="0">
                <a:solidFill>
                  <a:srgbClr val="1F1A34"/>
                </a:solidFill>
              </a:rPr>
              <a:t>¿Cuál es la mejor manera de evitar obstrucción?</a:t>
            </a:r>
          </a:p>
        </p:txBody>
      </p:sp>
      <p:sp>
        <p:nvSpPr>
          <p:cNvPr id="13" name="Marcador de contenido 2">
            <a:extLst>
              <a:ext uri="{FF2B5EF4-FFF2-40B4-BE49-F238E27FC236}">
                <a16:creationId xmlns:a16="http://schemas.microsoft.com/office/drawing/2014/main" id="{6BE3C09E-BD9E-47BA-93E2-8DAA36863087}"/>
              </a:ext>
            </a:extLst>
          </p:cNvPr>
          <p:cNvSpPr txBox="1">
            <a:spLocks/>
          </p:cNvSpPr>
          <p:nvPr/>
        </p:nvSpPr>
        <p:spPr>
          <a:xfrm>
            <a:off x="1020689" y="1758058"/>
            <a:ext cx="4737132" cy="385187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sz="2000" dirty="0"/>
              <a:t>Enjuagar la sonda con 30-60 ml de agua cada 4 horas o antes y después de infundir la nutrición o paso de medicamentos. Pase 30 ml después de medición volumen residual gástrico. </a:t>
            </a:r>
          </a:p>
          <a:p>
            <a:r>
              <a:rPr lang="es-CO" sz="2000" dirty="0"/>
              <a:t>Fórmulas apropiadas para las sonda utilizada.</a:t>
            </a:r>
          </a:p>
          <a:p>
            <a:r>
              <a:rPr lang="es-CO" sz="2000" dirty="0"/>
              <a:t>Los medicamentos deben ser infundidos con técnica y vía adecuada según recomendaciones de administración de la NE.</a:t>
            </a:r>
          </a:p>
        </p:txBody>
      </p:sp>
      <p:sp>
        <p:nvSpPr>
          <p:cNvPr id="14" name="CuadroTexto 13">
            <a:extLst>
              <a:ext uri="{FF2B5EF4-FFF2-40B4-BE49-F238E27FC236}">
                <a16:creationId xmlns:a16="http://schemas.microsoft.com/office/drawing/2014/main" id="{85A72B0D-E910-7749-A608-BF3BE10217F7}"/>
              </a:ext>
            </a:extLst>
          </p:cNvPr>
          <p:cNvSpPr txBox="1"/>
          <p:nvPr/>
        </p:nvSpPr>
        <p:spPr>
          <a:xfrm>
            <a:off x="6987716" y="2042850"/>
            <a:ext cx="4605570" cy="3339896"/>
          </a:xfrm>
          <a:prstGeom prst="rect">
            <a:avLst/>
          </a:prstGeom>
        </p:spPr>
        <p:txBody>
          <a:bodyPr vert="horz" lIns="91440" tIns="45720" rIns="91440" bIns="45720" rtlCol="0" anchor="ctr">
            <a:normAutofit/>
          </a:bodyPr>
          <a:lstStyle/>
          <a:p>
            <a:pPr>
              <a:lnSpc>
                <a:spcPct val="90000"/>
              </a:lnSpc>
              <a:spcAft>
                <a:spcPts val="600"/>
              </a:spcAft>
            </a:pPr>
            <a:r>
              <a:rPr lang="es-CO" sz="2000" i="1" dirty="0"/>
              <a:t>Si se obstruye: pase agua tibia, si no se logra infunda enzimas pancreáticas con 325 mg de bicarbonato de sodio con 5 ml de agua, si no es suficiente cambie la sonda. </a:t>
            </a:r>
          </a:p>
        </p:txBody>
      </p:sp>
      <p:sp>
        <p:nvSpPr>
          <p:cNvPr id="15" name="CuadroTexto 14">
            <a:extLst>
              <a:ext uri="{FF2B5EF4-FFF2-40B4-BE49-F238E27FC236}">
                <a16:creationId xmlns:a16="http://schemas.microsoft.com/office/drawing/2014/main" id="{3DB1902D-169A-D049-9B4C-B851D2A9E098}"/>
              </a:ext>
            </a:extLst>
          </p:cNvPr>
          <p:cNvSpPr txBox="1"/>
          <p:nvPr/>
        </p:nvSpPr>
        <p:spPr>
          <a:xfrm>
            <a:off x="3567977" y="5594731"/>
            <a:ext cx="5968302" cy="369332"/>
          </a:xfrm>
          <a:prstGeom prst="rect">
            <a:avLst/>
          </a:prstGeom>
          <a:noFill/>
        </p:spPr>
        <p:txBody>
          <a:bodyPr wrap="none" rtlCol="0">
            <a:spAutoFit/>
          </a:bodyPr>
          <a:lstStyle/>
          <a:p>
            <a:pPr algn="ctr"/>
            <a:r>
              <a:rPr lang="es-CO" b="1" i="1" dirty="0">
                <a:solidFill>
                  <a:srgbClr val="275379"/>
                </a:solidFill>
              </a:rPr>
              <a:t>Evitar pasar bebidas con gas o jugos concentrados </a:t>
            </a:r>
          </a:p>
        </p:txBody>
      </p:sp>
      <p:cxnSp>
        <p:nvCxnSpPr>
          <p:cNvPr id="4" name="Conector recto 3">
            <a:extLst>
              <a:ext uri="{FF2B5EF4-FFF2-40B4-BE49-F238E27FC236}">
                <a16:creationId xmlns:a16="http://schemas.microsoft.com/office/drawing/2014/main" id="{5CD76C8A-D0C0-924D-82BC-69E107A665F1}"/>
              </a:ext>
            </a:extLst>
          </p:cNvPr>
          <p:cNvCxnSpPr/>
          <p:nvPr/>
        </p:nvCxnSpPr>
        <p:spPr>
          <a:xfrm>
            <a:off x="6466114" y="2073724"/>
            <a:ext cx="0" cy="312940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427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6D2CBE83-4C8D-4EDA-A071-09534B07D45F}"/>
              </a:ext>
            </a:extLst>
          </p:cNvPr>
          <p:cNvSpPr txBox="1">
            <a:spLocks/>
          </p:cNvSpPr>
          <p:nvPr/>
        </p:nvSpPr>
        <p:spPr>
          <a:xfrm>
            <a:off x="1607958" y="482861"/>
            <a:ext cx="8976084" cy="540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b="1" dirty="0">
                <a:solidFill>
                  <a:srgbClr val="1F1A34"/>
                </a:solidFill>
              </a:rPr>
              <a:t>Cuidados en </a:t>
            </a:r>
            <a:r>
              <a:rPr lang="es-CO" sz="3200" b="1" dirty="0" err="1">
                <a:solidFill>
                  <a:srgbClr val="1F1A34"/>
                </a:solidFill>
              </a:rPr>
              <a:t>ostomías</a:t>
            </a:r>
            <a:r>
              <a:rPr lang="es-CO" sz="3200" b="1" dirty="0">
                <a:solidFill>
                  <a:srgbClr val="1F1A34"/>
                </a:solidFill>
              </a:rPr>
              <a:t> para prevenir complicaciones </a:t>
            </a:r>
          </a:p>
        </p:txBody>
      </p:sp>
      <p:sp>
        <p:nvSpPr>
          <p:cNvPr id="4" name="CuadroTexto 3">
            <a:extLst>
              <a:ext uri="{FF2B5EF4-FFF2-40B4-BE49-F238E27FC236}">
                <a16:creationId xmlns:a16="http://schemas.microsoft.com/office/drawing/2014/main" id="{C3681278-B893-8C46-83F9-D13FEEE5AFDE}"/>
              </a:ext>
            </a:extLst>
          </p:cNvPr>
          <p:cNvSpPr txBox="1"/>
          <p:nvPr/>
        </p:nvSpPr>
        <p:spPr>
          <a:xfrm>
            <a:off x="6096000" y="1688195"/>
            <a:ext cx="5756693" cy="4349909"/>
          </a:xfrm>
          <a:prstGeom prst="rect">
            <a:avLst/>
          </a:prstGeom>
          <a:noFill/>
        </p:spPr>
        <p:txBody>
          <a:bodyPr wrap="square" rtlCol="0" anchor="ctr">
            <a:spAutoFit/>
          </a:bodyPr>
          <a:lstStyle/>
          <a:p>
            <a:pPr>
              <a:spcAft>
                <a:spcPts val="1000"/>
              </a:spcAft>
            </a:pPr>
            <a:r>
              <a:rPr lang="es-CO" sz="2000" b="1" dirty="0">
                <a:solidFill>
                  <a:srgbClr val="1F1A34"/>
                </a:solidFill>
              </a:rPr>
              <a:t>Ulceraciones / infecciones: </a:t>
            </a:r>
          </a:p>
          <a:p>
            <a:pPr marL="285750" indent="-285750">
              <a:buClr>
                <a:schemeClr val="accent1">
                  <a:lumMod val="75000"/>
                </a:schemeClr>
              </a:buClr>
              <a:buFont typeface="Wingdings" panose="05000000000000000000" pitchFamily="2" charset="2"/>
              <a:buChar char="ü"/>
            </a:pPr>
            <a:r>
              <a:rPr lang="es-CO" sz="2000" dirty="0">
                <a:solidFill>
                  <a:srgbClr val="1F1A34"/>
                </a:solidFill>
              </a:rPr>
              <a:t>Mantener el sitio de la gastrostomía lo más </a:t>
            </a:r>
            <a:br>
              <a:rPr lang="es-CO" sz="2000" dirty="0">
                <a:solidFill>
                  <a:srgbClr val="1F1A34"/>
                </a:solidFill>
              </a:rPr>
            </a:br>
            <a:r>
              <a:rPr lang="es-CO" sz="2000" dirty="0">
                <a:solidFill>
                  <a:srgbClr val="1F1A34"/>
                </a:solidFill>
              </a:rPr>
              <a:t>seco posible</a:t>
            </a:r>
          </a:p>
          <a:p>
            <a:pPr marL="285750" indent="-285750">
              <a:buClr>
                <a:schemeClr val="accent1">
                  <a:lumMod val="75000"/>
                </a:schemeClr>
              </a:buClr>
              <a:buFont typeface="Wingdings" panose="05000000000000000000" pitchFamily="2" charset="2"/>
              <a:buChar char="ü"/>
            </a:pPr>
            <a:r>
              <a:rPr lang="es-CO" sz="2000" dirty="0">
                <a:solidFill>
                  <a:srgbClr val="1F1A34"/>
                </a:solidFill>
              </a:rPr>
              <a:t>Fijarse que la gasa debajo del borde externo de la gastrostomía no presione demasiado la piel </a:t>
            </a:r>
          </a:p>
          <a:p>
            <a:pPr marL="285750" indent="-285750">
              <a:buClr>
                <a:schemeClr val="accent1">
                  <a:lumMod val="75000"/>
                </a:schemeClr>
              </a:buClr>
              <a:buFont typeface="Wingdings" panose="05000000000000000000" pitchFamily="2" charset="2"/>
              <a:buChar char="ü"/>
            </a:pPr>
            <a:r>
              <a:rPr lang="es-CO" sz="2000" dirty="0">
                <a:solidFill>
                  <a:srgbClr val="1F1A34"/>
                </a:solidFill>
              </a:rPr>
              <a:t>Lavarse con jabón y secarse lo antes posible </a:t>
            </a:r>
          </a:p>
          <a:p>
            <a:r>
              <a:rPr lang="es-CO" sz="2000" dirty="0">
                <a:solidFill>
                  <a:srgbClr val="1F1A34"/>
                </a:solidFill>
              </a:rPr>
              <a:t> </a:t>
            </a:r>
          </a:p>
          <a:p>
            <a:pPr>
              <a:spcAft>
                <a:spcPts val="1000"/>
              </a:spcAft>
            </a:pPr>
            <a:r>
              <a:rPr lang="es-CO" sz="2000" b="1" dirty="0">
                <a:solidFill>
                  <a:srgbClr val="1F1A34"/>
                </a:solidFill>
              </a:rPr>
              <a:t>Desplazamiento:</a:t>
            </a:r>
            <a:r>
              <a:rPr lang="es-CO" sz="2000" dirty="0">
                <a:solidFill>
                  <a:srgbClr val="1F1A34"/>
                </a:solidFill>
              </a:rPr>
              <a:t> </a:t>
            </a:r>
          </a:p>
          <a:p>
            <a:pPr marL="285750" indent="-285750">
              <a:buClr>
                <a:schemeClr val="accent5"/>
              </a:buClr>
              <a:buFont typeface="Wingdings" panose="05000000000000000000" pitchFamily="2" charset="2"/>
              <a:buChar char="ü"/>
            </a:pPr>
            <a:r>
              <a:rPr lang="es-CO" sz="2000" dirty="0">
                <a:solidFill>
                  <a:srgbClr val="1F1A34"/>
                </a:solidFill>
              </a:rPr>
              <a:t>Asegurarla debajo de la ropa con una faja </a:t>
            </a:r>
            <a:br>
              <a:rPr lang="es-CO" sz="2000" dirty="0">
                <a:solidFill>
                  <a:srgbClr val="1F1A34"/>
                </a:solidFill>
              </a:rPr>
            </a:br>
            <a:r>
              <a:rPr lang="es-CO" sz="2000" dirty="0">
                <a:solidFill>
                  <a:srgbClr val="1F1A34"/>
                </a:solidFill>
              </a:rPr>
              <a:t>abdominal</a:t>
            </a:r>
          </a:p>
          <a:p>
            <a:pPr marL="285750" indent="-285750">
              <a:buClr>
                <a:schemeClr val="accent5"/>
              </a:buClr>
              <a:buFont typeface="Wingdings" panose="05000000000000000000" pitchFamily="2" charset="2"/>
              <a:buChar char="ü"/>
            </a:pPr>
            <a:r>
              <a:rPr lang="es-CO" sz="2000" dirty="0">
                <a:solidFill>
                  <a:srgbClr val="1F1A34"/>
                </a:solidFill>
              </a:rPr>
              <a:t>Para los botones de gastrostomía colocar</a:t>
            </a:r>
            <a:br>
              <a:rPr lang="es-CO" sz="2000" dirty="0">
                <a:solidFill>
                  <a:srgbClr val="1F1A34"/>
                </a:solidFill>
              </a:rPr>
            </a:br>
            <a:r>
              <a:rPr lang="es-CO" sz="2000" dirty="0">
                <a:solidFill>
                  <a:srgbClr val="1F1A34"/>
                </a:solidFill>
              </a:rPr>
              <a:t>cintas adhesivas (microporo)</a:t>
            </a:r>
          </a:p>
        </p:txBody>
      </p:sp>
      <p:pic>
        <p:nvPicPr>
          <p:cNvPr id="7" name="Imagen 6">
            <a:extLst>
              <a:ext uri="{FF2B5EF4-FFF2-40B4-BE49-F238E27FC236}">
                <a16:creationId xmlns:a16="http://schemas.microsoft.com/office/drawing/2014/main" id="{51292B77-1E13-7F45-AC14-448E47437697}"/>
              </a:ext>
            </a:extLst>
          </p:cNvPr>
          <p:cNvPicPr>
            <a:picLocks noChangeAspect="1"/>
          </p:cNvPicPr>
          <p:nvPr/>
        </p:nvPicPr>
        <p:blipFill rotWithShape="1">
          <a:blip r:embed="rId3"/>
          <a:srcRect l="5869" r="6656"/>
          <a:stretch/>
        </p:blipFill>
        <p:spPr>
          <a:xfrm>
            <a:off x="728773" y="1846155"/>
            <a:ext cx="4958055" cy="3933544"/>
          </a:xfrm>
          <a:prstGeom prst="roundRect">
            <a:avLst/>
          </a:prstGeom>
          <a:effectLst/>
        </p:spPr>
      </p:pic>
      <p:sp>
        <p:nvSpPr>
          <p:cNvPr id="8" name="Rectángulo 7">
            <a:extLst>
              <a:ext uri="{FF2B5EF4-FFF2-40B4-BE49-F238E27FC236}">
                <a16:creationId xmlns:a16="http://schemas.microsoft.com/office/drawing/2014/main" id="{7E145F6C-B7EC-7A47-A2FF-1E483CD7DD24}"/>
              </a:ext>
            </a:extLst>
          </p:cNvPr>
          <p:cNvSpPr/>
          <p:nvPr/>
        </p:nvSpPr>
        <p:spPr>
          <a:xfrm>
            <a:off x="674830" y="6038104"/>
            <a:ext cx="5065939" cy="400110"/>
          </a:xfrm>
          <a:prstGeom prst="rect">
            <a:avLst/>
          </a:prstGeom>
        </p:spPr>
        <p:txBody>
          <a:bodyPr wrap="square">
            <a:spAutoFit/>
          </a:bodyPr>
          <a:lstStyle/>
          <a:p>
            <a:r>
              <a:rPr lang="es-CO" sz="1000" b="1" i="1">
                <a:solidFill>
                  <a:schemeClr val="bg2">
                    <a:lumMod val="50000"/>
                  </a:schemeClr>
                </a:solidFill>
              </a:rPr>
              <a:t>Lord L. NCP Feb 2018: Vln 33(1);16-38</a:t>
            </a:r>
          </a:p>
          <a:p>
            <a:r>
              <a:rPr lang="es-CO" sz="1000" b="1" i="1">
                <a:solidFill>
                  <a:schemeClr val="bg2">
                    <a:lumMod val="50000"/>
                  </a:schemeClr>
                </a:solidFill>
              </a:rPr>
              <a:t>Guías Nice 2017. </a:t>
            </a:r>
            <a:r>
              <a:rPr lang="es-CO" sz="1000">
                <a:solidFill>
                  <a:schemeClr val="bg2">
                    <a:lumMod val="50000"/>
                  </a:schemeClr>
                </a:solidFill>
              </a:rPr>
              <a:t>https://www.nice.org.uk/guidance/cg139</a:t>
            </a:r>
            <a:endParaRPr lang="es-CO" sz="1000" b="1" i="1">
              <a:solidFill>
                <a:schemeClr val="bg2">
                  <a:lumMod val="50000"/>
                </a:schemeClr>
              </a:solidFill>
            </a:endParaRPr>
          </a:p>
        </p:txBody>
      </p:sp>
    </p:spTree>
    <p:extLst>
      <p:ext uri="{BB962C8B-B14F-4D97-AF65-F5344CB8AC3E}">
        <p14:creationId xmlns:p14="http://schemas.microsoft.com/office/powerpoint/2010/main" val="2029024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A89EC-32C5-4B38-8B51-8689B2FD5CCF}"/>
              </a:ext>
            </a:extLst>
          </p:cNvPr>
          <p:cNvSpPr>
            <a:spLocks noGrp="1"/>
          </p:cNvSpPr>
          <p:nvPr>
            <p:ph type="title"/>
          </p:nvPr>
        </p:nvSpPr>
        <p:spPr>
          <a:xfrm>
            <a:off x="5123186" y="1431940"/>
            <a:ext cx="1881767" cy="437198"/>
          </a:xfrm>
        </p:spPr>
        <p:txBody>
          <a:bodyPr>
            <a:noAutofit/>
          </a:bodyPr>
          <a:lstStyle/>
          <a:p>
            <a:pPr algn="ctr"/>
            <a:r>
              <a:rPr lang="es-MX" sz="2500" i="1" dirty="0">
                <a:solidFill>
                  <a:srgbClr val="1F1A34"/>
                </a:solidFill>
              </a:rPr>
              <a:t>Mecánicas </a:t>
            </a:r>
            <a:endParaRPr lang="es-CO" sz="2500" i="1" dirty="0">
              <a:solidFill>
                <a:srgbClr val="1F1A34"/>
              </a:solidFill>
            </a:endParaRPr>
          </a:p>
        </p:txBody>
      </p:sp>
      <p:sp>
        <p:nvSpPr>
          <p:cNvPr id="5" name="Título 1">
            <a:extLst>
              <a:ext uri="{FF2B5EF4-FFF2-40B4-BE49-F238E27FC236}">
                <a16:creationId xmlns:a16="http://schemas.microsoft.com/office/drawing/2014/main" id="{6D2CBE83-4C8D-4EDA-A071-09534B07D45F}"/>
              </a:ext>
            </a:extLst>
          </p:cNvPr>
          <p:cNvSpPr txBox="1">
            <a:spLocks/>
          </p:cNvSpPr>
          <p:nvPr/>
        </p:nvSpPr>
        <p:spPr>
          <a:xfrm>
            <a:off x="1607958" y="551873"/>
            <a:ext cx="8976084" cy="540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b="1" dirty="0">
                <a:solidFill>
                  <a:srgbClr val="1F1A34"/>
                </a:solidFill>
              </a:rPr>
              <a:t>Prácticas seguras para prevenir complicaciones </a:t>
            </a:r>
          </a:p>
        </p:txBody>
      </p:sp>
      <p:pic>
        <p:nvPicPr>
          <p:cNvPr id="3" name="Imagen 2">
            <a:extLst>
              <a:ext uri="{FF2B5EF4-FFF2-40B4-BE49-F238E27FC236}">
                <a16:creationId xmlns:a16="http://schemas.microsoft.com/office/drawing/2014/main" id="{B3A0FEA7-6986-954E-8A38-1B47552C9D0E}"/>
              </a:ext>
            </a:extLst>
          </p:cNvPr>
          <p:cNvPicPr>
            <a:picLocks noChangeAspect="1"/>
          </p:cNvPicPr>
          <p:nvPr/>
        </p:nvPicPr>
        <p:blipFill rotWithShape="1">
          <a:blip r:embed="rId3"/>
          <a:srcRect l="7201" r="4726"/>
          <a:stretch/>
        </p:blipFill>
        <p:spPr>
          <a:xfrm>
            <a:off x="649574" y="2546243"/>
            <a:ext cx="4935018" cy="2644778"/>
          </a:xfrm>
          <a:prstGeom prst="roundRect">
            <a:avLst/>
          </a:prstGeom>
        </p:spPr>
      </p:pic>
      <p:sp>
        <p:nvSpPr>
          <p:cNvPr id="4" name="CuadroTexto 3">
            <a:extLst>
              <a:ext uri="{FF2B5EF4-FFF2-40B4-BE49-F238E27FC236}">
                <a16:creationId xmlns:a16="http://schemas.microsoft.com/office/drawing/2014/main" id="{C3681278-B893-8C46-83F9-D13FEEE5AFDE}"/>
              </a:ext>
            </a:extLst>
          </p:cNvPr>
          <p:cNvSpPr txBox="1"/>
          <p:nvPr/>
        </p:nvSpPr>
        <p:spPr>
          <a:xfrm>
            <a:off x="6096000" y="2020347"/>
            <a:ext cx="5171607" cy="4170372"/>
          </a:xfrm>
          <a:prstGeom prst="rect">
            <a:avLst/>
          </a:prstGeom>
          <a:noFill/>
        </p:spPr>
        <p:txBody>
          <a:bodyPr wrap="square" rtlCol="0">
            <a:spAutoFit/>
          </a:bodyPr>
          <a:lstStyle/>
          <a:p>
            <a:pPr marL="342900" indent="-342900">
              <a:spcAft>
                <a:spcPts val="500"/>
              </a:spcAft>
              <a:buClr>
                <a:srgbClr val="275379"/>
              </a:buClr>
              <a:buFont typeface="Arial" panose="020B0604020202020204" pitchFamily="34" charset="0"/>
              <a:buChar char="•"/>
            </a:pPr>
            <a:r>
              <a:rPr lang="es-CO" sz="2000" dirty="0">
                <a:solidFill>
                  <a:srgbClr val="1F1A34"/>
                </a:solidFill>
              </a:rPr>
              <a:t>Evalúe la tolerancia del paciente antes y durante la inserción de la sonda</a:t>
            </a:r>
          </a:p>
          <a:p>
            <a:pPr marL="342900" indent="-342900">
              <a:spcAft>
                <a:spcPts val="500"/>
              </a:spcAft>
              <a:buClr>
                <a:srgbClr val="275379"/>
              </a:buClr>
              <a:buFont typeface="Arial" panose="020B0604020202020204" pitchFamily="34" charset="0"/>
              <a:buChar char="•"/>
            </a:pPr>
            <a:r>
              <a:rPr lang="es-CO" sz="2000" dirty="0">
                <a:solidFill>
                  <a:srgbClr val="1F1A34"/>
                </a:solidFill>
              </a:rPr>
              <a:t>Eduque y evalúe competencias</a:t>
            </a:r>
          </a:p>
          <a:p>
            <a:pPr marL="342900" indent="-342900">
              <a:spcAft>
                <a:spcPts val="500"/>
              </a:spcAft>
              <a:buClr>
                <a:srgbClr val="275379"/>
              </a:buClr>
              <a:buFont typeface="Arial" panose="020B0604020202020204" pitchFamily="34" charset="0"/>
              <a:buChar char="•"/>
            </a:pPr>
            <a:r>
              <a:rPr lang="es-CO" sz="2000" dirty="0">
                <a:solidFill>
                  <a:srgbClr val="1F1A34"/>
                </a:solidFill>
              </a:rPr>
              <a:t>Evalúe los pacientes previo al paso del acceso para identificar pacientes a riesgo y si el método es apropiado</a:t>
            </a:r>
          </a:p>
          <a:p>
            <a:pPr marL="342900" indent="-342900">
              <a:spcAft>
                <a:spcPts val="500"/>
              </a:spcAft>
              <a:buClr>
                <a:srgbClr val="275379"/>
              </a:buClr>
              <a:buFont typeface="Arial" panose="020B0604020202020204" pitchFamily="34" charset="0"/>
              <a:buChar char="•"/>
            </a:pPr>
            <a:r>
              <a:rPr lang="es-CO" sz="2000" dirty="0">
                <a:solidFill>
                  <a:srgbClr val="1F1A34"/>
                </a:solidFill>
              </a:rPr>
              <a:t>Competencias del personal </a:t>
            </a:r>
          </a:p>
          <a:p>
            <a:pPr marL="342900" indent="-342900">
              <a:spcAft>
                <a:spcPts val="500"/>
              </a:spcAft>
              <a:buClr>
                <a:srgbClr val="275379"/>
              </a:buClr>
              <a:buFont typeface="Arial" panose="020B0604020202020204" pitchFamily="34" charset="0"/>
              <a:buChar char="•"/>
            </a:pPr>
            <a:r>
              <a:rPr lang="es-CO" sz="2000" dirty="0">
                <a:solidFill>
                  <a:srgbClr val="1F1A34"/>
                </a:solidFill>
              </a:rPr>
              <a:t>Documentación: tipo sonda, tamaño, ubicación, material, medicamentos permitidos</a:t>
            </a:r>
          </a:p>
          <a:p>
            <a:pPr marL="342900" indent="-342900">
              <a:spcAft>
                <a:spcPts val="500"/>
              </a:spcAft>
              <a:buClr>
                <a:srgbClr val="275379"/>
              </a:buClr>
              <a:buFont typeface="Arial" panose="020B0604020202020204" pitchFamily="34" charset="0"/>
              <a:buChar char="•"/>
            </a:pPr>
            <a:r>
              <a:rPr lang="es-CO" sz="2000" dirty="0">
                <a:solidFill>
                  <a:srgbClr val="1F1A34"/>
                </a:solidFill>
              </a:rPr>
              <a:t>Utilización de listas de chequeo</a:t>
            </a:r>
          </a:p>
          <a:p>
            <a:pPr marL="342900" indent="-342900">
              <a:spcAft>
                <a:spcPts val="500"/>
              </a:spcAft>
              <a:buClr>
                <a:srgbClr val="275379"/>
              </a:buClr>
              <a:buFont typeface="Arial" panose="020B0604020202020204" pitchFamily="34" charset="0"/>
              <a:buChar char="•"/>
            </a:pPr>
            <a:r>
              <a:rPr lang="es-CO" sz="2000" dirty="0">
                <a:solidFill>
                  <a:srgbClr val="1F1A34"/>
                </a:solidFill>
              </a:rPr>
              <a:t>Reevaluar rutinariamente</a:t>
            </a:r>
          </a:p>
        </p:txBody>
      </p:sp>
      <p:sp>
        <p:nvSpPr>
          <p:cNvPr id="6" name="Rectángulo 5">
            <a:extLst>
              <a:ext uri="{FF2B5EF4-FFF2-40B4-BE49-F238E27FC236}">
                <a16:creationId xmlns:a16="http://schemas.microsoft.com/office/drawing/2014/main" id="{6ADD1293-9872-F64E-90B1-0E34117CF810}"/>
              </a:ext>
            </a:extLst>
          </p:cNvPr>
          <p:cNvSpPr/>
          <p:nvPr/>
        </p:nvSpPr>
        <p:spPr>
          <a:xfrm>
            <a:off x="501562" y="6086725"/>
            <a:ext cx="2382383" cy="246221"/>
          </a:xfrm>
          <a:prstGeom prst="rect">
            <a:avLst/>
          </a:prstGeom>
        </p:spPr>
        <p:txBody>
          <a:bodyPr wrap="none">
            <a:spAutoFit/>
          </a:bodyPr>
          <a:lstStyle/>
          <a:p>
            <a:r>
              <a:rPr lang="es-CO" sz="1000" b="1" i="1">
                <a:solidFill>
                  <a:schemeClr val="bg2">
                    <a:lumMod val="50000"/>
                  </a:schemeClr>
                </a:solidFill>
              </a:rPr>
              <a:t>ASPEN .JPEN 2017 Jan;41(1):15-103</a:t>
            </a:r>
          </a:p>
        </p:txBody>
      </p:sp>
    </p:spTree>
    <p:extLst>
      <p:ext uri="{BB962C8B-B14F-4D97-AF65-F5344CB8AC3E}">
        <p14:creationId xmlns:p14="http://schemas.microsoft.com/office/powerpoint/2010/main" val="3639756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A2C938-1CE1-5A42-B681-6A28ACBDCF05}"/>
              </a:ext>
            </a:extLst>
          </p:cNvPr>
          <p:cNvSpPr>
            <a:spLocks noGrp="1"/>
          </p:cNvSpPr>
          <p:nvPr>
            <p:ph type="title"/>
          </p:nvPr>
        </p:nvSpPr>
        <p:spPr>
          <a:xfrm>
            <a:off x="733082" y="2578050"/>
            <a:ext cx="3340281" cy="1272597"/>
          </a:xfrm>
        </p:spPr>
        <p:txBody>
          <a:bodyPr>
            <a:noAutofit/>
          </a:bodyPr>
          <a:lstStyle/>
          <a:p>
            <a:pPr algn="ctr"/>
            <a:r>
              <a:rPr lang="es-CO" sz="3200" b="1" dirty="0"/>
              <a:t>Complicaciones por inicio de la nutrición </a:t>
            </a:r>
          </a:p>
        </p:txBody>
      </p:sp>
      <p:sp>
        <p:nvSpPr>
          <p:cNvPr id="4" name="CuadroTexto 3">
            <a:extLst>
              <a:ext uri="{FF2B5EF4-FFF2-40B4-BE49-F238E27FC236}">
                <a16:creationId xmlns:a16="http://schemas.microsoft.com/office/drawing/2014/main" id="{9ACE89E7-912E-9240-B55D-D7E6153FA7E7}"/>
              </a:ext>
            </a:extLst>
          </p:cNvPr>
          <p:cNvSpPr txBox="1"/>
          <p:nvPr/>
        </p:nvSpPr>
        <p:spPr>
          <a:xfrm>
            <a:off x="6949052" y="3659369"/>
            <a:ext cx="4742733" cy="1323439"/>
          </a:xfrm>
          <a:prstGeom prst="rect">
            <a:avLst/>
          </a:prstGeom>
          <a:noFill/>
        </p:spPr>
        <p:txBody>
          <a:bodyPr wrap="square" rtlCol="0">
            <a:spAutoFit/>
          </a:bodyPr>
          <a:lstStyle/>
          <a:p>
            <a:pPr marL="285750" indent="-285750">
              <a:buClr>
                <a:schemeClr val="bg2">
                  <a:lumMod val="50000"/>
                </a:schemeClr>
              </a:buClr>
              <a:buFont typeface="Arial" panose="020B0604020202020204" pitchFamily="34" charset="0"/>
              <a:buChar char="•"/>
            </a:pPr>
            <a:r>
              <a:rPr lang="es-CO" sz="1600" dirty="0"/>
              <a:t>Terapia con antibiótico</a:t>
            </a:r>
          </a:p>
          <a:p>
            <a:pPr marL="285750" indent="-285750">
              <a:buClr>
                <a:schemeClr val="bg2">
                  <a:lumMod val="50000"/>
                </a:schemeClr>
              </a:buClr>
              <a:buFont typeface="Arial" panose="020B0604020202020204" pitchFamily="34" charset="0"/>
              <a:buChar char="•"/>
            </a:pPr>
            <a:r>
              <a:rPr lang="es-CO" sz="1600" dirty="0"/>
              <a:t>Hiperosmolaridad de la fórmula enteral</a:t>
            </a:r>
          </a:p>
          <a:p>
            <a:pPr marL="285750" indent="-285750">
              <a:buClr>
                <a:schemeClr val="bg2">
                  <a:lumMod val="50000"/>
                </a:schemeClr>
              </a:buClr>
              <a:buFont typeface="Arial" panose="020B0604020202020204" pitchFamily="34" charset="0"/>
              <a:buChar char="•"/>
            </a:pPr>
            <a:r>
              <a:rPr lang="es-CO" sz="1600" dirty="0"/>
              <a:t>Hipoalbuminemia</a:t>
            </a:r>
          </a:p>
          <a:p>
            <a:pPr marL="285750" indent="-285750">
              <a:buClr>
                <a:schemeClr val="bg2">
                  <a:lumMod val="50000"/>
                </a:schemeClr>
              </a:buClr>
              <a:buFont typeface="Arial" panose="020B0604020202020204" pitchFamily="34" charset="0"/>
              <a:buChar char="•"/>
            </a:pPr>
            <a:r>
              <a:rPr lang="es-CO" sz="1600" dirty="0"/>
              <a:t>Contaminación de la fórmula</a:t>
            </a:r>
          </a:p>
          <a:p>
            <a:pPr marL="285750" indent="-285750">
              <a:buClr>
                <a:schemeClr val="bg2">
                  <a:lumMod val="50000"/>
                </a:schemeClr>
              </a:buClr>
              <a:buFont typeface="Arial" panose="020B0604020202020204" pitchFamily="34" charset="0"/>
              <a:buChar char="•"/>
            </a:pPr>
            <a:r>
              <a:rPr lang="es-CO" sz="1600" dirty="0"/>
              <a:t>Infección por </a:t>
            </a:r>
            <a:r>
              <a:rPr lang="es-CO" sz="1600" i="1" dirty="0" err="1"/>
              <a:t>Clostridium</a:t>
            </a:r>
            <a:r>
              <a:rPr lang="es-CO" sz="1600" i="1" dirty="0"/>
              <a:t> </a:t>
            </a:r>
            <a:r>
              <a:rPr lang="es-CO" sz="1600" i="1" dirty="0" err="1"/>
              <a:t>Difficile</a:t>
            </a:r>
            <a:endParaRPr lang="es-CO" sz="1600" i="1" dirty="0"/>
          </a:p>
        </p:txBody>
      </p:sp>
      <p:sp>
        <p:nvSpPr>
          <p:cNvPr id="12" name="CuadroTexto 11">
            <a:extLst>
              <a:ext uri="{FF2B5EF4-FFF2-40B4-BE49-F238E27FC236}">
                <a16:creationId xmlns:a16="http://schemas.microsoft.com/office/drawing/2014/main" id="{4C66F36D-0CC3-5E42-B613-094DDB280EE0}"/>
              </a:ext>
            </a:extLst>
          </p:cNvPr>
          <p:cNvSpPr txBox="1"/>
          <p:nvPr/>
        </p:nvSpPr>
        <p:spPr>
          <a:xfrm>
            <a:off x="1341142" y="3877055"/>
            <a:ext cx="2095445" cy="369332"/>
          </a:xfrm>
          <a:prstGeom prst="rect">
            <a:avLst/>
          </a:prstGeom>
          <a:noFill/>
        </p:spPr>
        <p:txBody>
          <a:bodyPr wrap="none" rtlCol="0">
            <a:spAutoFit/>
          </a:bodyPr>
          <a:lstStyle/>
          <a:p>
            <a:pPr algn="ctr"/>
            <a:r>
              <a:rPr lang="es-CO" i="1"/>
              <a:t>Gastrointestinales </a:t>
            </a:r>
          </a:p>
        </p:txBody>
      </p:sp>
      <p:grpSp>
        <p:nvGrpSpPr>
          <p:cNvPr id="19" name="Grupo 18">
            <a:extLst>
              <a:ext uri="{FF2B5EF4-FFF2-40B4-BE49-F238E27FC236}">
                <a16:creationId xmlns:a16="http://schemas.microsoft.com/office/drawing/2014/main" id="{24A3375F-00B2-4434-8F2E-477BFA1D06F8}"/>
              </a:ext>
            </a:extLst>
          </p:cNvPr>
          <p:cNvGrpSpPr/>
          <p:nvPr/>
        </p:nvGrpSpPr>
        <p:grpSpPr>
          <a:xfrm>
            <a:off x="3490831" y="66514"/>
            <a:ext cx="7212894" cy="6548283"/>
            <a:chOff x="3128521" y="86294"/>
            <a:chExt cx="7212894" cy="6548283"/>
          </a:xfrm>
        </p:grpSpPr>
        <p:pic>
          <p:nvPicPr>
            <p:cNvPr id="18" name="Imagen 17">
              <a:extLst>
                <a:ext uri="{FF2B5EF4-FFF2-40B4-BE49-F238E27FC236}">
                  <a16:creationId xmlns:a16="http://schemas.microsoft.com/office/drawing/2014/main" id="{8AC8DD24-4597-41AD-8BE8-568CF38EDF1B}"/>
                </a:ext>
              </a:extLst>
            </p:cNvPr>
            <p:cNvPicPr>
              <a:picLocks noChangeAspect="1"/>
            </p:cNvPicPr>
            <p:nvPr/>
          </p:nvPicPr>
          <p:blipFill rotWithShape="1">
            <a:blip r:embed="rId3">
              <a:clrChange>
                <a:clrFrom>
                  <a:srgbClr val="FAF8FB"/>
                </a:clrFrom>
                <a:clrTo>
                  <a:srgbClr val="FAF8FB">
                    <a:alpha val="0"/>
                  </a:srgbClr>
                </a:clrTo>
              </a:clrChange>
              <a:grayscl/>
              <a:extLst>
                <a:ext uri="{28A0092B-C50C-407E-A947-70E740481C1C}">
                  <a14:useLocalDpi xmlns:a14="http://schemas.microsoft.com/office/drawing/2010/main" val="0"/>
                </a:ext>
              </a:extLst>
            </a:blip>
            <a:srcRect l="19018" t="9386" r="40974" b="17148"/>
            <a:stretch/>
          </p:blipFill>
          <p:spPr>
            <a:xfrm>
              <a:off x="3128521" y="86294"/>
              <a:ext cx="3566058" cy="6548283"/>
            </a:xfrm>
            <a:prstGeom prst="rect">
              <a:avLst/>
            </a:prstGeom>
          </p:spPr>
        </p:pic>
        <p:sp>
          <p:nvSpPr>
            <p:cNvPr id="3" name="CuadroTexto 2">
              <a:extLst>
                <a:ext uri="{FF2B5EF4-FFF2-40B4-BE49-F238E27FC236}">
                  <a16:creationId xmlns:a16="http://schemas.microsoft.com/office/drawing/2014/main" id="{B33ED360-735B-8B40-995E-E859503BF9D7}"/>
                </a:ext>
              </a:extLst>
            </p:cNvPr>
            <p:cNvSpPr txBox="1"/>
            <p:nvPr/>
          </p:nvSpPr>
          <p:spPr>
            <a:xfrm>
              <a:off x="5562494" y="291327"/>
              <a:ext cx="4237073" cy="830997"/>
            </a:xfrm>
            <a:prstGeom prst="rect">
              <a:avLst/>
            </a:prstGeom>
            <a:noFill/>
          </p:spPr>
          <p:txBody>
            <a:bodyPr wrap="square" rtlCol="0">
              <a:spAutoFit/>
            </a:bodyPr>
            <a:lstStyle>
              <a:defPPr>
                <a:defRPr lang="es-CO"/>
              </a:defPPr>
              <a:lvl1pPr>
                <a:defRPr sz="1400"/>
              </a:lvl1pPr>
            </a:lstStyle>
            <a:p>
              <a:pPr marL="342900" indent="-342900">
                <a:buClr>
                  <a:schemeClr val="tx1"/>
                </a:buClr>
                <a:buFont typeface="Arial" panose="020B0604020202020204" pitchFamily="34" charset="0"/>
                <a:buChar char="•"/>
              </a:pPr>
              <a:r>
                <a:rPr lang="es-CO" sz="1600" dirty="0"/>
                <a:t>Vaciamiento gástrico disminuido</a:t>
              </a:r>
            </a:p>
            <a:p>
              <a:pPr marL="342900" indent="-342900">
                <a:buClr>
                  <a:schemeClr val="tx1"/>
                </a:buClr>
                <a:buFont typeface="Arial" panose="020B0604020202020204" pitchFamily="34" charset="0"/>
                <a:buChar char="•"/>
              </a:pPr>
              <a:r>
                <a:rPr lang="es-CO" sz="1600" dirty="0"/>
                <a:t>Medicamentos, posición incorrecta de la </a:t>
              </a:r>
            </a:p>
            <a:p>
              <a:pPr>
                <a:buClr>
                  <a:schemeClr val="tx1"/>
                </a:buClr>
              </a:pPr>
              <a:r>
                <a:rPr lang="es-CO" sz="1600" dirty="0"/>
                <a:t>      sonda, velocidad de infusión muy rápida</a:t>
              </a:r>
            </a:p>
          </p:txBody>
        </p:sp>
        <p:sp>
          <p:nvSpPr>
            <p:cNvPr id="6" name="CuadroTexto 5">
              <a:extLst>
                <a:ext uri="{FF2B5EF4-FFF2-40B4-BE49-F238E27FC236}">
                  <a16:creationId xmlns:a16="http://schemas.microsoft.com/office/drawing/2014/main" id="{9AFB86D9-2C0D-FA42-BB2E-5E9181ED2CFE}"/>
                </a:ext>
              </a:extLst>
            </p:cNvPr>
            <p:cNvSpPr txBox="1"/>
            <p:nvPr/>
          </p:nvSpPr>
          <p:spPr>
            <a:xfrm>
              <a:off x="6586742" y="1474446"/>
              <a:ext cx="3754673" cy="1569660"/>
            </a:xfrm>
            <a:prstGeom prst="rect">
              <a:avLst/>
            </a:prstGeom>
            <a:noFill/>
          </p:spPr>
          <p:txBody>
            <a:bodyPr wrap="square" rtlCol="0">
              <a:spAutoFit/>
            </a:bodyPr>
            <a:lstStyle/>
            <a:p>
              <a:pPr marL="285750" indent="-285750">
                <a:buClr>
                  <a:schemeClr val="bg1">
                    <a:lumMod val="75000"/>
                  </a:schemeClr>
                </a:buClr>
                <a:buFont typeface="Arial" panose="020B0604020202020204" pitchFamily="34" charset="0"/>
                <a:buChar char="•"/>
              </a:pPr>
              <a:r>
                <a:rPr lang="es-CO" sz="1600" dirty="0"/>
                <a:t>Fórmula baja en residuo</a:t>
              </a:r>
            </a:p>
            <a:p>
              <a:pPr marL="285750" indent="-285750">
                <a:buClr>
                  <a:schemeClr val="bg1">
                    <a:lumMod val="75000"/>
                  </a:schemeClr>
                </a:buClr>
                <a:buFont typeface="Arial" panose="020B0604020202020204" pitchFamily="34" charset="0"/>
                <a:buChar char="•"/>
              </a:pPr>
              <a:r>
                <a:rPr lang="es-CO" sz="1600" dirty="0"/>
                <a:t>Ingesta inadecuada de líquidos</a:t>
              </a:r>
            </a:p>
            <a:p>
              <a:pPr marL="285750" indent="-285750">
                <a:buClr>
                  <a:schemeClr val="bg1">
                    <a:lumMod val="75000"/>
                  </a:schemeClr>
                </a:buClr>
                <a:buFont typeface="Arial" panose="020B0604020202020204" pitchFamily="34" charset="0"/>
                <a:buChar char="•"/>
              </a:pPr>
              <a:r>
                <a:rPr lang="es-CO" sz="1600" dirty="0"/>
                <a:t>Fórmulas hipercalóricas</a:t>
              </a:r>
            </a:p>
            <a:p>
              <a:pPr marL="285750" indent="-285750">
                <a:buClr>
                  <a:schemeClr val="bg1">
                    <a:lumMod val="75000"/>
                  </a:schemeClr>
                </a:buClr>
                <a:buFont typeface="Arial" panose="020B0604020202020204" pitchFamily="34" charset="0"/>
                <a:buChar char="•"/>
              </a:pPr>
              <a:r>
                <a:rPr lang="es-CO" sz="1600" dirty="0"/>
                <a:t>Medicamentos</a:t>
              </a:r>
            </a:p>
            <a:p>
              <a:pPr marL="285750" indent="-285750">
                <a:buClr>
                  <a:schemeClr val="bg1">
                    <a:lumMod val="75000"/>
                  </a:schemeClr>
                </a:buClr>
                <a:buFont typeface="Arial" panose="020B0604020202020204" pitchFamily="34" charset="0"/>
                <a:buChar char="•"/>
              </a:pPr>
              <a:r>
                <a:rPr lang="es-CO" sz="1600" dirty="0"/>
                <a:t>Desórdenes gastrointestinales,</a:t>
              </a:r>
            </a:p>
            <a:p>
              <a:pPr>
                <a:buClr>
                  <a:schemeClr val="bg1">
                    <a:lumMod val="75000"/>
                  </a:schemeClr>
                </a:buClr>
              </a:pPr>
              <a:r>
                <a:rPr lang="es-CO" sz="1600" dirty="0"/>
                <a:t>     neuromusculares e hipotiroidismo </a:t>
              </a:r>
            </a:p>
          </p:txBody>
        </p:sp>
        <p:sp>
          <p:nvSpPr>
            <p:cNvPr id="10" name="CuadroTexto 9">
              <a:extLst>
                <a:ext uri="{FF2B5EF4-FFF2-40B4-BE49-F238E27FC236}">
                  <a16:creationId xmlns:a16="http://schemas.microsoft.com/office/drawing/2014/main" id="{FB1B3C5D-88D2-D542-B460-4A5218D27B3D}"/>
                </a:ext>
              </a:extLst>
            </p:cNvPr>
            <p:cNvSpPr txBox="1"/>
            <p:nvPr/>
          </p:nvSpPr>
          <p:spPr>
            <a:xfrm>
              <a:off x="5697655" y="5390554"/>
              <a:ext cx="3754673" cy="1077218"/>
            </a:xfrm>
            <a:prstGeom prst="rect">
              <a:avLst/>
            </a:prstGeom>
            <a:noFill/>
          </p:spPr>
          <p:txBody>
            <a:bodyPr wrap="square" rtlCol="0">
              <a:spAutoFit/>
            </a:bodyPr>
            <a:lstStyle/>
            <a:p>
              <a:pPr marL="285750" indent="-285750">
                <a:buClr>
                  <a:schemeClr val="bg1">
                    <a:lumMod val="75000"/>
                  </a:schemeClr>
                </a:buClr>
                <a:buFont typeface="Arial" panose="020B0604020202020204" pitchFamily="34" charset="0"/>
                <a:buChar char="•"/>
              </a:pPr>
              <a:r>
                <a:rPr lang="es-CO" sz="1600" dirty="0"/>
                <a:t>Malabsorción de nutrientes</a:t>
              </a:r>
            </a:p>
            <a:p>
              <a:pPr marL="285750" indent="-285750">
                <a:buClr>
                  <a:schemeClr val="bg1">
                    <a:lumMod val="75000"/>
                  </a:schemeClr>
                </a:buClr>
                <a:buFont typeface="Arial" panose="020B0604020202020204" pitchFamily="34" charset="0"/>
                <a:buChar char="•"/>
              </a:pPr>
              <a:r>
                <a:rPr lang="es-CO" sz="1600" dirty="0"/>
                <a:t>Administración rápida de la fórmula</a:t>
              </a:r>
            </a:p>
            <a:p>
              <a:pPr marL="285750" indent="-285750">
                <a:buClr>
                  <a:schemeClr val="bg1">
                    <a:lumMod val="75000"/>
                  </a:schemeClr>
                </a:buClr>
                <a:buFont typeface="Arial" panose="020B0604020202020204" pitchFamily="34" charset="0"/>
                <a:buChar char="•"/>
              </a:pPr>
              <a:r>
                <a:rPr lang="es-CO" sz="1600" dirty="0" err="1"/>
                <a:t>Ileus</a:t>
              </a:r>
              <a:endParaRPr lang="es-CO" sz="1600" dirty="0"/>
            </a:p>
            <a:p>
              <a:pPr marL="285750" indent="-285750">
                <a:buClr>
                  <a:schemeClr val="bg1">
                    <a:lumMod val="75000"/>
                  </a:schemeClr>
                </a:buClr>
                <a:buFont typeface="Arial" panose="020B0604020202020204" pitchFamily="34" charset="0"/>
                <a:buChar char="•"/>
              </a:pPr>
              <a:r>
                <a:rPr lang="es-CO" sz="1600" dirty="0"/>
                <a:t>Obstrucción intestinal</a:t>
              </a:r>
            </a:p>
          </p:txBody>
        </p:sp>
        <p:sp>
          <p:nvSpPr>
            <p:cNvPr id="11" name="Rectángulo 10">
              <a:extLst>
                <a:ext uri="{FF2B5EF4-FFF2-40B4-BE49-F238E27FC236}">
                  <a16:creationId xmlns:a16="http://schemas.microsoft.com/office/drawing/2014/main" id="{648A641B-38DD-4B49-BD4C-90956B4DA4D4}"/>
                </a:ext>
              </a:extLst>
            </p:cNvPr>
            <p:cNvSpPr/>
            <p:nvPr/>
          </p:nvSpPr>
          <p:spPr>
            <a:xfrm>
              <a:off x="5014569" y="4163784"/>
              <a:ext cx="979755" cy="369332"/>
            </a:xfrm>
            <a:prstGeom prst="rect">
              <a:avLst/>
            </a:prstGeom>
          </p:spPr>
          <p:txBody>
            <a:bodyPr wrap="none">
              <a:spAutoFit/>
            </a:bodyPr>
            <a:lstStyle/>
            <a:p>
              <a:r>
                <a:rPr lang="es-CO" b="1" dirty="0">
                  <a:solidFill>
                    <a:schemeClr val="bg1"/>
                  </a:solidFill>
                </a:rPr>
                <a:t>Diarrea</a:t>
              </a:r>
            </a:p>
          </p:txBody>
        </p:sp>
        <p:sp>
          <p:nvSpPr>
            <p:cNvPr id="13" name="Rectángulo 12">
              <a:extLst>
                <a:ext uri="{FF2B5EF4-FFF2-40B4-BE49-F238E27FC236}">
                  <a16:creationId xmlns:a16="http://schemas.microsoft.com/office/drawing/2014/main" id="{924921AC-CC75-4358-A11B-0CAF16769436}"/>
                </a:ext>
              </a:extLst>
            </p:cNvPr>
            <p:cNvSpPr/>
            <p:nvPr/>
          </p:nvSpPr>
          <p:spPr>
            <a:xfrm>
              <a:off x="3751024" y="868763"/>
              <a:ext cx="1127760" cy="646331"/>
            </a:xfrm>
            <a:prstGeom prst="rect">
              <a:avLst/>
            </a:prstGeom>
          </p:spPr>
          <p:txBody>
            <a:bodyPr wrap="square">
              <a:spAutoFit/>
            </a:bodyPr>
            <a:lstStyle/>
            <a:p>
              <a:pPr algn="ctr"/>
              <a:r>
                <a:rPr lang="es-CO" b="1" dirty="0">
                  <a:solidFill>
                    <a:schemeClr val="bg1"/>
                  </a:solidFill>
                </a:rPr>
                <a:t>Náusea Vómito</a:t>
              </a:r>
            </a:p>
          </p:txBody>
        </p:sp>
        <p:sp>
          <p:nvSpPr>
            <p:cNvPr id="14" name="Rectángulo 13">
              <a:extLst>
                <a:ext uri="{FF2B5EF4-FFF2-40B4-BE49-F238E27FC236}">
                  <a16:creationId xmlns:a16="http://schemas.microsoft.com/office/drawing/2014/main" id="{51C8AB91-5376-4428-821E-B0B0FB80DD17}"/>
                </a:ext>
              </a:extLst>
            </p:cNvPr>
            <p:cNvSpPr/>
            <p:nvPr/>
          </p:nvSpPr>
          <p:spPr>
            <a:xfrm>
              <a:off x="3711053" y="5390554"/>
              <a:ext cx="1364476" cy="369332"/>
            </a:xfrm>
            <a:prstGeom prst="rect">
              <a:avLst/>
            </a:prstGeom>
          </p:spPr>
          <p:txBody>
            <a:bodyPr wrap="none">
              <a:spAutoFit/>
            </a:bodyPr>
            <a:lstStyle/>
            <a:p>
              <a:r>
                <a:rPr lang="es-CO" b="1">
                  <a:solidFill>
                    <a:schemeClr val="bg1"/>
                  </a:solidFill>
                </a:rPr>
                <a:t>Distensión</a:t>
              </a:r>
            </a:p>
          </p:txBody>
        </p:sp>
        <p:sp>
          <p:nvSpPr>
            <p:cNvPr id="15" name="Rectángulo 14">
              <a:extLst>
                <a:ext uri="{FF2B5EF4-FFF2-40B4-BE49-F238E27FC236}">
                  <a16:creationId xmlns:a16="http://schemas.microsoft.com/office/drawing/2014/main" id="{9397A7AF-F46A-49FF-9CA9-49F5DAFF079A}"/>
                </a:ext>
              </a:extLst>
            </p:cNvPr>
            <p:cNvSpPr/>
            <p:nvPr/>
          </p:nvSpPr>
          <p:spPr>
            <a:xfrm>
              <a:off x="4817446" y="2259276"/>
              <a:ext cx="1483098" cy="338554"/>
            </a:xfrm>
            <a:prstGeom prst="rect">
              <a:avLst/>
            </a:prstGeom>
          </p:spPr>
          <p:txBody>
            <a:bodyPr wrap="none">
              <a:spAutoFit/>
            </a:bodyPr>
            <a:lstStyle/>
            <a:p>
              <a:r>
                <a:rPr lang="es-CO" sz="1600" b="1"/>
                <a:t>Constipación</a:t>
              </a:r>
            </a:p>
          </p:txBody>
        </p:sp>
      </p:grpSp>
      <p:sp>
        <p:nvSpPr>
          <p:cNvPr id="5" name="Rectángulo 4">
            <a:extLst>
              <a:ext uri="{FF2B5EF4-FFF2-40B4-BE49-F238E27FC236}">
                <a16:creationId xmlns:a16="http://schemas.microsoft.com/office/drawing/2014/main" id="{A1D4BB63-49E0-7C49-AAF7-B03061DE6B37}"/>
              </a:ext>
            </a:extLst>
          </p:cNvPr>
          <p:cNvSpPr/>
          <p:nvPr/>
        </p:nvSpPr>
        <p:spPr>
          <a:xfrm>
            <a:off x="369431" y="6010669"/>
            <a:ext cx="2432076" cy="400110"/>
          </a:xfrm>
          <a:prstGeom prst="rect">
            <a:avLst/>
          </a:prstGeom>
        </p:spPr>
        <p:txBody>
          <a:bodyPr wrap="none">
            <a:spAutoFit/>
          </a:bodyPr>
          <a:lstStyle/>
          <a:p>
            <a:r>
              <a:rPr lang="es-CO" sz="1000" b="1" i="1">
                <a:solidFill>
                  <a:schemeClr val="bg2">
                    <a:lumMod val="50000"/>
                  </a:schemeClr>
                </a:solidFill>
              </a:rPr>
              <a:t>ASPEN .JPEN 2017 Jan;41(1):15-103</a:t>
            </a:r>
          </a:p>
          <a:p>
            <a:r>
              <a:rPr lang="es-CO" sz="1000" b="1" i="1">
                <a:solidFill>
                  <a:schemeClr val="bg2">
                    <a:lumMod val="50000"/>
                  </a:schemeClr>
                </a:solidFill>
              </a:rPr>
              <a:t>Kozenieck. NCP 2018; 10( 5): 634-651</a:t>
            </a:r>
          </a:p>
        </p:txBody>
      </p:sp>
    </p:spTree>
    <p:extLst>
      <p:ext uri="{BB962C8B-B14F-4D97-AF65-F5344CB8AC3E}">
        <p14:creationId xmlns:p14="http://schemas.microsoft.com/office/powerpoint/2010/main" val="2466336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lipse 6">
            <a:extLst>
              <a:ext uri="{FF2B5EF4-FFF2-40B4-BE49-F238E27FC236}">
                <a16:creationId xmlns:a16="http://schemas.microsoft.com/office/drawing/2014/main" id="{5C325E39-03A5-46B9-9B32-F3086A8C44BE}"/>
              </a:ext>
            </a:extLst>
          </p:cNvPr>
          <p:cNvSpPr/>
          <p:nvPr/>
        </p:nvSpPr>
        <p:spPr>
          <a:xfrm>
            <a:off x="389348" y="2042347"/>
            <a:ext cx="2770476" cy="277047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E7A2C938-1CE1-5A42-B681-6A28ACBDCF05}"/>
              </a:ext>
            </a:extLst>
          </p:cNvPr>
          <p:cNvSpPr>
            <a:spLocks noGrp="1"/>
          </p:cNvSpPr>
          <p:nvPr>
            <p:ph type="title"/>
          </p:nvPr>
        </p:nvSpPr>
        <p:spPr>
          <a:xfrm>
            <a:off x="389348" y="2791286"/>
            <a:ext cx="2770476" cy="1272597"/>
          </a:xfrm>
        </p:spPr>
        <p:txBody>
          <a:bodyPr>
            <a:normAutofit fontScale="90000"/>
          </a:bodyPr>
          <a:lstStyle/>
          <a:p>
            <a:pPr algn="ctr">
              <a:lnSpc>
                <a:spcPct val="100000"/>
              </a:lnSpc>
            </a:pPr>
            <a:r>
              <a:rPr lang="es-CO" sz="3200" b="1" dirty="0">
                <a:solidFill>
                  <a:srgbClr val="1F1A34"/>
                </a:solidFill>
              </a:rPr>
              <a:t>Prevención/ tratamiento </a:t>
            </a:r>
            <a:br>
              <a:rPr lang="es-CO" sz="3200" b="1" dirty="0">
                <a:solidFill>
                  <a:srgbClr val="1F1A34"/>
                </a:solidFill>
              </a:rPr>
            </a:br>
            <a:r>
              <a:rPr lang="es-CO" sz="2000" i="1" dirty="0">
                <a:solidFill>
                  <a:srgbClr val="1F1A34"/>
                </a:solidFill>
              </a:rPr>
              <a:t>Gastrointestinales</a:t>
            </a:r>
            <a:r>
              <a:rPr lang="es-CO" sz="3200" i="1" dirty="0">
                <a:solidFill>
                  <a:srgbClr val="1F1A34"/>
                </a:solidFill>
              </a:rPr>
              <a:t> </a:t>
            </a:r>
            <a:endParaRPr lang="es-CO" sz="3200" b="1" dirty="0">
              <a:solidFill>
                <a:srgbClr val="1F1A34"/>
              </a:solidFill>
            </a:endParaRPr>
          </a:p>
        </p:txBody>
      </p:sp>
      <p:grpSp>
        <p:nvGrpSpPr>
          <p:cNvPr id="9" name="Grupo 8">
            <a:extLst>
              <a:ext uri="{FF2B5EF4-FFF2-40B4-BE49-F238E27FC236}">
                <a16:creationId xmlns:a16="http://schemas.microsoft.com/office/drawing/2014/main" id="{E97CC3AE-C599-4B01-A842-7A793C67AE1C}"/>
              </a:ext>
            </a:extLst>
          </p:cNvPr>
          <p:cNvGrpSpPr/>
          <p:nvPr/>
        </p:nvGrpSpPr>
        <p:grpSpPr>
          <a:xfrm>
            <a:off x="3427436" y="248599"/>
            <a:ext cx="6732923" cy="1413415"/>
            <a:chOff x="2950458" y="388415"/>
            <a:chExt cx="6859565" cy="1440000"/>
          </a:xfrm>
        </p:grpSpPr>
        <p:sp>
          <p:nvSpPr>
            <p:cNvPr id="8" name="Rectángulo: esquinas redondeadas 7">
              <a:extLst>
                <a:ext uri="{FF2B5EF4-FFF2-40B4-BE49-F238E27FC236}">
                  <a16:creationId xmlns:a16="http://schemas.microsoft.com/office/drawing/2014/main" id="{DCCBA7C1-75D0-4974-87B5-1A855D1130D7}"/>
                </a:ext>
              </a:extLst>
            </p:cNvPr>
            <p:cNvSpPr/>
            <p:nvPr/>
          </p:nvSpPr>
          <p:spPr>
            <a:xfrm>
              <a:off x="3323885" y="388415"/>
              <a:ext cx="6486138" cy="1437153"/>
            </a:xfrm>
            <a:prstGeom prst="roundRect">
              <a:avLst>
                <a:gd name="adj" fmla="val 31513"/>
              </a:avLst>
            </a:prstGeom>
            <a:solidFill>
              <a:srgbClr val="27537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2000" rtlCol="0" anchor="ctr"/>
            <a:lstStyle/>
            <a:p>
              <a:r>
                <a:rPr lang="es-CO" sz="1400" dirty="0">
                  <a:solidFill>
                    <a:schemeClr val="bg1"/>
                  </a:solidFill>
                </a:rPr>
                <a:t>Utilizar medicamento </a:t>
              </a:r>
              <a:r>
                <a:rPr lang="es-CO" sz="1400" dirty="0" err="1">
                  <a:solidFill>
                    <a:schemeClr val="bg1"/>
                  </a:solidFill>
                </a:rPr>
                <a:t>proquinético</a:t>
              </a:r>
              <a:endParaRPr lang="es-CO" sz="1400" dirty="0">
                <a:solidFill>
                  <a:schemeClr val="bg1"/>
                </a:solidFill>
              </a:endParaRPr>
            </a:p>
            <a:p>
              <a:r>
                <a:rPr lang="es-CO" sz="1400" dirty="0">
                  <a:solidFill>
                    <a:schemeClr val="bg1"/>
                  </a:solidFill>
                </a:rPr>
                <a:t>Disminuir opioides, analgésicos y anticolinérgicos</a:t>
              </a:r>
            </a:p>
            <a:p>
              <a:r>
                <a:rPr lang="es-CO" sz="1400" dirty="0">
                  <a:solidFill>
                    <a:schemeClr val="bg1"/>
                  </a:solidFill>
                </a:rPr>
                <a:t>Suspender temporalmente NE</a:t>
              </a:r>
            </a:p>
            <a:p>
              <a:r>
                <a:rPr lang="es-CO" sz="1400" dirty="0">
                  <a:solidFill>
                    <a:schemeClr val="bg1"/>
                  </a:solidFill>
                </a:rPr>
                <a:t>Medir volumen residual gástrico </a:t>
              </a:r>
            </a:p>
            <a:p>
              <a:r>
                <a:rPr lang="es-CO" sz="1400" dirty="0">
                  <a:solidFill>
                    <a:schemeClr val="bg1"/>
                  </a:solidFill>
                </a:rPr>
                <a:t>Evaluar posible cambio de fórmula a baja en grasa</a:t>
              </a:r>
            </a:p>
            <a:p>
              <a:r>
                <a:rPr lang="es-CO" sz="1400" dirty="0">
                  <a:solidFill>
                    <a:schemeClr val="bg1"/>
                  </a:solidFill>
                </a:rPr>
                <a:t>Si persiste, cambie a acceso </a:t>
              </a:r>
              <a:r>
                <a:rPr lang="es-CO" sz="1400" dirty="0" err="1">
                  <a:solidFill>
                    <a:schemeClr val="bg1"/>
                  </a:solidFill>
                </a:rPr>
                <a:t>postpilórica</a:t>
              </a:r>
              <a:r>
                <a:rPr lang="es-CO" sz="1400" dirty="0">
                  <a:solidFill>
                    <a:schemeClr val="bg1"/>
                  </a:solidFill>
                </a:rPr>
                <a:t> </a:t>
              </a:r>
            </a:p>
          </p:txBody>
        </p:sp>
        <p:sp>
          <p:nvSpPr>
            <p:cNvPr id="5" name="Elipse 4">
              <a:extLst>
                <a:ext uri="{FF2B5EF4-FFF2-40B4-BE49-F238E27FC236}">
                  <a16:creationId xmlns:a16="http://schemas.microsoft.com/office/drawing/2014/main" id="{553DBECD-72E6-4D85-B283-68CD53C3F7D6}"/>
                </a:ext>
              </a:extLst>
            </p:cNvPr>
            <p:cNvSpPr/>
            <p:nvPr/>
          </p:nvSpPr>
          <p:spPr>
            <a:xfrm>
              <a:off x="2950458" y="388415"/>
              <a:ext cx="1440000" cy="1440000"/>
            </a:xfrm>
            <a:prstGeom prst="ellipse">
              <a:avLst/>
            </a:prstGeom>
            <a:solidFill>
              <a:srgbClr val="27537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CO" sz="1400" b="1" dirty="0"/>
                <a:t>Náuseas y vomito</a:t>
              </a:r>
            </a:p>
          </p:txBody>
        </p:sp>
      </p:grpSp>
      <p:grpSp>
        <p:nvGrpSpPr>
          <p:cNvPr id="11" name="Grupo 10">
            <a:extLst>
              <a:ext uri="{FF2B5EF4-FFF2-40B4-BE49-F238E27FC236}">
                <a16:creationId xmlns:a16="http://schemas.microsoft.com/office/drawing/2014/main" id="{B1CEC0D4-24F0-4B0D-B9C7-B3BF0ECEF23D}"/>
              </a:ext>
            </a:extLst>
          </p:cNvPr>
          <p:cNvGrpSpPr/>
          <p:nvPr/>
        </p:nvGrpSpPr>
        <p:grpSpPr>
          <a:xfrm>
            <a:off x="3427436" y="1731977"/>
            <a:ext cx="6728304" cy="1421883"/>
            <a:chOff x="4239859" y="1948312"/>
            <a:chExt cx="6854860" cy="1448628"/>
          </a:xfrm>
        </p:grpSpPr>
        <p:sp>
          <p:nvSpPr>
            <p:cNvPr id="14" name="Rectángulo: esquinas redondeadas 13">
              <a:extLst>
                <a:ext uri="{FF2B5EF4-FFF2-40B4-BE49-F238E27FC236}">
                  <a16:creationId xmlns:a16="http://schemas.microsoft.com/office/drawing/2014/main" id="{AA95A342-B01C-4875-BB8A-B172CD916FBF}"/>
                </a:ext>
              </a:extLst>
            </p:cNvPr>
            <p:cNvSpPr/>
            <p:nvPr/>
          </p:nvSpPr>
          <p:spPr>
            <a:xfrm>
              <a:off x="4608582" y="1948312"/>
              <a:ext cx="6486137" cy="1437153"/>
            </a:xfrm>
            <a:prstGeom prst="roundRect">
              <a:avLst>
                <a:gd name="adj" fmla="val 31513"/>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2000" rtlCol="0" anchor="ctr"/>
            <a:lstStyle/>
            <a:p>
              <a:r>
                <a:rPr lang="es-MX" sz="1400" dirty="0">
                  <a:solidFill>
                    <a:srgbClr val="1F1A34"/>
                  </a:solidFill>
                </a:rPr>
                <a:t>Ajustar medicamentos que disminuyan motilidad      gastrointestinal</a:t>
              </a:r>
            </a:p>
            <a:p>
              <a:r>
                <a:rPr lang="es-MX" sz="1400" dirty="0">
                  <a:solidFill>
                    <a:srgbClr val="1F1A34"/>
                  </a:solidFill>
                </a:rPr>
                <a:t>Utilizar fórmula alta en fibra, si no esta contraindicada</a:t>
              </a:r>
            </a:p>
            <a:p>
              <a:r>
                <a:rPr lang="es-MX" sz="1400" dirty="0">
                  <a:solidFill>
                    <a:srgbClr val="1F1A34"/>
                  </a:solidFill>
                </a:rPr>
                <a:t>Aumentar cantidad de agua libre</a:t>
              </a:r>
            </a:p>
            <a:p>
              <a:r>
                <a:rPr lang="es-MX" sz="1400" dirty="0">
                  <a:solidFill>
                    <a:srgbClr val="1F1A34"/>
                  </a:solidFill>
                </a:rPr>
                <a:t>Promover las caminatas cuando sea posible </a:t>
              </a:r>
            </a:p>
          </p:txBody>
        </p:sp>
        <p:sp>
          <p:nvSpPr>
            <p:cNvPr id="16" name="Elipse 15">
              <a:extLst>
                <a:ext uri="{FF2B5EF4-FFF2-40B4-BE49-F238E27FC236}">
                  <a16:creationId xmlns:a16="http://schemas.microsoft.com/office/drawing/2014/main" id="{4C78DE84-A662-406A-AA00-BD71B003E4CB}"/>
                </a:ext>
              </a:extLst>
            </p:cNvPr>
            <p:cNvSpPr/>
            <p:nvPr/>
          </p:nvSpPr>
          <p:spPr>
            <a:xfrm>
              <a:off x="4239859" y="1956940"/>
              <a:ext cx="1440000" cy="144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s-CO" sz="1400" b="1" dirty="0"/>
                <a:t>Constipación</a:t>
              </a:r>
            </a:p>
          </p:txBody>
        </p:sp>
      </p:grpSp>
      <p:grpSp>
        <p:nvGrpSpPr>
          <p:cNvPr id="13" name="Grupo 12">
            <a:extLst>
              <a:ext uri="{FF2B5EF4-FFF2-40B4-BE49-F238E27FC236}">
                <a16:creationId xmlns:a16="http://schemas.microsoft.com/office/drawing/2014/main" id="{72E0A88A-F463-4D78-8697-562B935C4770}"/>
              </a:ext>
            </a:extLst>
          </p:cNvPr>
          <p:cNvGrpSpPr/>
          <p:nvPr/>
        </p:nvGrpSpPr>
        <p:grpSpPr>
          <a:xfrm>
            <a:off x="3427436" y="3209679"/>
            <a:ext cx="6728307" cy="1424677"/>
            <a:chOff x="4239859" y="3508210"/>
            <a:chExt cx="6854861" cy="1451474"/>
          </a:xfrm>
        </p:grpSpPr>
        <p:sp>
          <p:nvSpPr>
            <p:cNvPr id="15" name="Rectángulo: esquinas redondeadas 14">
              <a:extLst>
                <a:ext uri="{FF2B5EF4-FFF2-40B4-BE49-F238E27FC236}">
                  <a16:creationId xmlns:a16="http://schemas.microsoft.com/office/drawing/2014/main" id="{138F19A0-10D8-4FD1-8FFB-66F41D6D6825}"/>
                </a:ext>
              </a:extLst>
            </p:cNvPr>
            <p:cNvSpPr/>
            <p:nvPr/>
          </p:nvSpPr>
          <p:spPr>
            <a:xfrm>
              <a:off x="4608582" y="3508210"/>
              <a:ext cx="6486138" cy="1437153"/>
            </a:xfrm>
            <a:prstGeom prst="roundRect">
              <a:avLst>
                <a:gd name="adj" fmla="val 31513"/>
              </a:avLst>
            </a:prstGeom>
            <a:solidFill>
              <a:schemeClr val="bg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2000" rtlCol="0" anchor="ctr"/>
            <a:lstStyle/>
            <a:p>
              <a:r>
                <a:rPr lang="es-MX" sz="1400" dirty="0">
                  <a:solidFill>
                    <a:srgbClr val="1F1A34"/>
                  </a:solidFill>
                </a:rPr>
                <a:t>Continuar NE según tolerancia o inicie NP</a:t>
              </a:r>
            </a:p>
            <a:p>
              <a:r>
                <a:rPr lang="es-MX" sz="1400" dirty="0">
                  <a:solidFill>
                    <a:srgbClr val="1F1A34"/>
                  </a:solidFill>
                </a:rPr>
                <a:t>Utilizar fórmulas a base de péptidos o con fibra soluble</a:t>
              </a:r>
            </a:p>
            <a:p>
              <a:r>
                <a:rPr lang="es-MX" sz="1400" dirty="0">
                  <a:solidFill>
                    <a:srgbClr val="1F1A34"/>
                  </a:solidFill>
                </a:rPr>
                <a:t>Evaluar cambio de medicamento </a:t>
              </a:r>
            </a:p>
            <a:p>
              <a:r>
                <a:rPr lang="es-MX" sz="1400" dirty="0">
                  <a:solidFill>
                    <a:srgbClr val="1F1A34"/>
                  </a:solidFill>
                </a:rPr>
                <a:t>Buenas prácticas de manipulación de NE</a:t>
              </a:r>
            </a:p>
          </p:txBody>
        </p:sp>
        <p:sp>
          <p:nvSpPr>
            <p:cNvPr id="17" name="Elipse 16">
              <a:extLst>
                <a:ext uri="{FF2B5EF4-FFF2-40B4-BE49-F238E27FC236}">
                  <a16:creationId xmlns:a16="http://schemas.microsoft.com/office/drawing/2014/main" id="{0775B0AA-BBCE-4686-ABE9-8E223A6BAA05}"/>
                </a:ext>
              </a:extLst>
            </p:cNvPr>
            <p:cNvSpPr/>
            <p:nvPr/>
          </p:nvSpPr>
          <p:spPr>
            <a:xfrm>
              <a:off x="4239859" y="3519684"/>
              <a:ext cx="1440000" cy="1440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s-CO" sz="1400" b="1" dirty="0"/>
                <a:t>Diarreas</a:t>
              </a:r>
            </a:p>
            <a:p>
              <a:pPr algn="ctr"/>
              <a:r>
                <a:rPr lang="es-CO" sz="1400" b="1" dirty="0"/>
                <a:t>(&gt; 3 líquidas/d)</a:t>
              </a:r>
            </a:p>
          </p:txBody>
        </p:sp>
      </p:grpSp>
      <p:grpSp>
        <p:nvGrpSpPr>
          <p:cNvPr id="19" name="Grupo 18">
            <a:extLst>
              <a:ext uri="{FF2B5EF4-FFF2-40B4-BE49-F238E27FC236}">
                <a16:creationId xmlns:a16="http://schemas.microsoft.com/office/drawing/2014/main" id="{337DB674-59DC-4F7E-B6C7-01C8E2B4405E}"/>
              </a:ext>
            </a:extLst>
          </p:cNvPr>
          <p:cNvGrpSpPr/>
          <p:nvPr/>
        </p:nvGrpSpPr>
        <p:grpSpPr>
          <a:xfrm>
            <a:off x="3427436" y="4690208"/>
            <a:ext cx="6692821" cy="1416209"/>
            <a:chOff x="2887256" y="5026754"/>
            <a:chExt cx="6818709" cy="1442847"/>
          </a:xfrm>
        </p:grpSpPr>
        <p:sp>
          <p:nvSpPr>
            <p:cNvPr id="18" name="Rectángulo: esquinas redondeadas 17">
              <a:extLst>
                <a:ext uri="{FF2B5EF4-FFF2-40B4-BE49-F238E27FC236}">
                  <a16:creationId xmlns:a16="http://schemas.microsoft.com/office/drawing/2014/main" id="{339A07A7-BC66-44E8-A595-CE5350EDD4FA}"/>
                </a:ext>
              </a:extLst>
            </p:cNvPr>
            <p:cNvSpPr/>
            <p:nvPr/>
          </p:nvSpPr>
          <p:spPr>
            <a:xfrm>
              <a:off x="3219827" y="5026754"/>
              <a:ext cx="6486138" cy="1437153"/>
            </a:xfrm>
            <a:prstGeom prst="roundRect">
              <a:avLst>
                <a:gd name="adj" fmla="val 31513"/>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2000" rtlCol="0" anchor="ctr"/>
            <a:lstStyle/>
            <a:p>
              <a:r>
                <a:rPr lang="es-MX" sz="1400" dirty="0">
                  <a:solidFill>
                    <a:schemeClr val="bg1"/>
                  </a:solidFill>
                </a:rPr>
                <a:t>Observar colocación de sonda</a:t>
              </a:r>
            </a:p>
            <a:p>
              <a:r>
                <a:rPr lang="es-MX" sz="1400" dirty="0">
                  <a:solidFill>
                    <a:schemeClr val="bg1"/>
                  </a:solidFill>
                </a:rPr>
                <a:t>Medir volumen residual gástrico</a:t>
              </a:r>
            </a:p>
            <a:p>
              <a:r>
                <a:rPr lang="es-MX" sz="1400" dirty="0">
                  <a:solidFill>
                    <a:schemeClr val="bg1"/>
                  </a:solidFill>
                </a:rPr>
                <a:t>Administrar fórmula a temperatura ambiente </a:t>
              </a:r>
            </a:p>
            <a:p>
              <a:r>
                <a:rPr lang="es-MX" sz="1400" dirty="0">
                  <a:solidFill>
                    <a:schemeClr val="bg1"/>
                  </a:solidFill>
                </a:rPr>
                <a:t>Suspender infusión de NE temporalmente </a:t>
              </a:r>
            </a:p>
            <a:p>
              <a:r>
                <a:rPr lang="es-MX" sz="1400" dirty="0">
                  <a:solidFill>
                    <a:schemeClr val="bg1"/>
                  </a:solidFill>
                </a:rPr>
                <a:t>Considere NP</a:t>
              </a:r>
            </a:p>
          </p:txBody>
        </p:sp>
        <p:sp>
          <p:nvSpPr>
            <p:cNvPr id="20" name="Elipse 19">
              <a:extLst>
                <a:ext uri="{FF2B5EF4-FFF2-40B4-BE49-F238E27FC236}">
                  <a16:creationId xmlns:a16="http://schemas.microsoft.com/office/drawing/2014/main" id="{845CB90C-9C7F-4553-B306-C1FDABA01D27}"/>
                </a:ext>
              </a:extLst>
            </p:cNvPr>
            <p:cNvSpPr/>
            <p:nvPr/>
          </p:nvSpPr>
          <p:spPr>
            <a:xfrm>
              <a:off x="2887256" y="5029601"/>
              <a:ext cx="1440000" cy="1440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CO" sz="1400" b="1" dirty="0"/>
                <a:t>Distensión</a:t>
              </a:r>
            </a:p>
            <a:p>
              <a:pPr algn="ctr"/>
              <a:r>
                <a:rPr lang="es-CO" sz="1400" b="1" dirty="0"/>
                <a:t>&gt; 8-10 cm perímetro abdominal</a:t>
              </a:r>
            </a:p>
          </p:txBody>
        </p:sp>
      </p:grpSp>
      <p:sp>
        <p:nvSpPr>
          <p:cNvPr id="3" name="Rectángulo 2">
            <a:extLst>
              <a:ext uri="{FF2B5EF4-FFF2-40B4-BE49-F238E27FC236}">
                <a16:creationId xmlns:a16="http://schemas.microsoft.com/office/drawing/2014/main" id="{A9A955FF-3C8F-7440-A64C-1055D6183E59}"/>
              </a:ext>
            </a:extLst>
          </p:cNvPr>
          <p:cNvSpPr/>
          <p:nvPr/>
        </p:nvSpPr>
        <p:spPr>
          <a:xfrm>
            <a:off x="489352" y="6065023"/>
            <a:ext cx="5792108" cy="400110"/>
          </a:xfrm>
          <a:prstGeom prst="rect">
            <a:avLst/>
          </a:prstGeom>
        </p:spPr>
        <p:txBody>
          <a:bodyPr wrap="square">
            <a:spAutoFit/>
          </a:bodyPr>
          <a:lstStyle/>
          <a:p>
            <a:r>
              <a:rPr lang="es-CO" sz="1000" b="1" i="1" dirty="0" err="1">
                <a:solidFill>
                  <a:schemeClr val="bg2">
                    <a:lumMod val="50000"/>
                  </a:schemeClr>
                </a:solidFill>
              </a:rPr>
              <a:t>Kozeniecki</a:t>
            </a:r>
            <a:r>
              <a:rPr lang="es-CO" sz="1000" b="1" i="1" dirty="0">
                <a:solidFill>
                  <a:schemeClr val="bg2">
                    <a:lumMod val="50000"/>
                  </a:schemeClr>
                </a:solidFill>
              </a:rPr>
              <a:t> M. et al. NCP 2015 Oct; 10(5):634-651</a:t>
            </a:r>
          </a:p>
          <a:p>
            <a:r>
              <a:rPr lang="es-CO" sz="1000" b="1" i="1" dirty="0" err="1">
                <a:solidFill>
                  <a:schemeClr val="bg2">
                    <a:lumMod val="50000"/>
                  </a:schemeClr>
                </a:solidFill>
              </a:rPr>
              <a:t>Zuñiga</a:t>
            </a:r>
            <a:r>
              <a:rPr lang="es-CO" sz="1000" b="1" i="1" dirty="0">
                <a:solidFill>
                  <a:schemeClr val="bg2">
                    <a:lumMod val="50000"/>
                  </a:schemeClr>
                </a:solidFill>
              </a:rPr>
              <a:t> B L. et al. Cuidados al paciente con nutrición enteral( NE) . 2017</a:t>
            </a:r>
          </a:p>
        </p:txBody>
      </p:sp>
    </p:spTree>
    <p:extLst>
      <p:ext uri="{BB962C8B-B14F-4D97-AF65-F5344CB8AC3E}">
        <p14:creationId xmlns:p14="http://schemas.microsoft.com/office/powerpoint/2010/main" val="3643159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A2C938-1CE1-5A42-B681-6A28ACBDCF05}"/>
              </a:ext>
            </a:extLst>
          </p:cNvPr>
          <p:cNvSpPr>
            <a:spLocks noGrp="1"/>
          </p:cNvSpPr>
          <p:nvPr>
            <p:ph type="title"/>
          </p:nvPr>
        </p:nvSpPr>
        <p:spPr>
          <a:xfrm>
            <a:off x="1607958" y="365125"/>
            <a:ext cx="8976084" cy="653931"/>
          </a:xfrm>
        </p:spPr>
        <p:txBody>
          <a:bodyPr>
            <a:normAutofit/>
          </a:bodyPr>
          <a:lstStyle/>
          <a:p>
            <a:pPr algn="ctr"/>
            <a:r>
              <a:rPr lang="es-CO" sz="3200" b="1" dirty="0">
                <a:solidFill>
                  <a:srgbClr val="1F1A34"/>
                </a:solidFill>
              </a:rPr>
              <a:t>Complicaciones de la nutrición enteral</a:t>
            </a:r>
          </a:p>
        </p:txBody>
      </p:sp>
      <p:pic>
        <p:nvPicPr>
          <p:cNvPr id="8"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8158" y="49636"/>
            <a:ext cx="1713842" cy="969420"/>
          </a:xfrm>
          <a:prstGeom prst="rect">
            <a:avLst/>
          </a:prstGeom>
        </p:spPr>
      </p:pic>
      <p:sp>
        <p:nvSpPr>
          <p:cNvPr id="3" name="CuadroTexto 2">
            <a:extLst>
              <a:ext uri="{FF2B5EF4-FFF2-40B4-BE49-F238E27FC236}">
                <a16:creationId xmlns:a16="http://schemas.microsoft.com/office/drawing/2014/main" id="{52572B60-0AF9-E74A-9414-17890F340D52}"/>
              </a:ext>
            </a:extLst>
          </p:cNvPr>
          <p:cNvSpPr txBox="1"/>
          <p:nvPr/>
        </p:nvSpPr>
        <p:spPr>
          <a:xfrm>
            <a:off x="5096325" y="963953"/>
            <a:ext cx="1893467" cy="477054"/>
          </a:xfrm>
          <a:prstGeom prst="rect">
            <a:avLst/>
          </a:prstGeom>
          <a:noFill/>
        </p:spPr>
        <p:txBody>
          <a:bodyPr wrap="none" rtlCol="0">
            <a:spAutoFit/>
          </a:bodyPr>
          <a:lstStyle/>
          <a:p>
            <a:r>
              <a:rPr lang="es-CO" sz="2500" i="1" dirty="0"/>
              <a:t>Metabólicas</a:t>
            </a:r>
          </a:p>
        </p:txBody>
      </p:sp>
      <p:grpSp>
        <p:nvGrpSpPr>
          <p:cNvPr id="18" name="Grupo 17">
            <a:extLst>
              <a:ext uri="{FF2B5EF4-FFF2-40B4-BE49-F238E27FC236}">
                <a16:creationId xmlns:a16="http://schemas.microsoft.com/office/drawing/2014/main" id="{42A3FB0F-ECD5-4C61-8389-30902D3B9A33}"/>
              </a:ext>
            </a:extLst>
          </p:cNvPr>
          <p:cNvGrpSpPr/>
          <p:nvPr/>
        </p:nvGrpSpPr>
        <p:grpSpPr>
          <a:xfrm>
            <a:off x="4545382" y="1744703"/>
            <a:ext cx="6323535" cy="4342439"/>
            <a:chOff x="6814904" y="3025565"/>
            <a:chExt cx="4688027" cy="3074007"/>
          </a:xfrm>
        </p:grpSpPr>
        <p:sp>
          <p:nvSpPr>
            <p:cNvPr id="19" name="CuadroTexto 18">
              <a:extLst>
                <a:ext uri="{FF2B5EF4-FFF2-40B4-BE49-F238E27FC236}">
                  <a16:creationId xmlns:a16="http://schemas.microsoft.com/office/drawing/2014/main" id="{E487EE96-D597-4F4A-8E03-7E4E6E850650}"/>
                </a:ext>
              </a:extLst>
            </p:cNvPr>
            <p:cNvSpPr txBox="1"/>
            <p:nvPr/>
          </p:nvSpPr>
          <p:spPr>
            <a:xfrm>
              <a:off x="6814904" y="3786413"/>
              <a:ext cx="4688026" cy="2313159"/>
            </a:xfrm>
            <a:prstGeom prst="roundRect">
              <a:avLst>
                <a:gd name="adj" fmla="val 10921"/>
              </a:avLst>
            </a:prstGeom>
            <a:solidFill>
              <a:schemeClr val="accent1">
                <a:lumMod val="20000"/>
                <a:lumOff val="80000"/>
              </a:schemeClr>
            </a:solidFill>
          </p:spPr>
          <p:txBody>
            <a:bodyPr wrap="square" tIns="684000" bIns="180000">
              <a:spAutoFit/>
            </a:bodyPr>
            <a:lstStyle>
              <a:defPPr>
                <a:defRPr lang="es-CO"/>
              </a:defPPr>
              <a:lvl1pPr>
                <a:defRPr sz="1400" b="1"/>
              </a:lvl1pPr>
            </a:lstStyle>
            <a:p>
              <a:r>
                <a:rPr lang="es-CO" sz="1600" dirty="0">
                  <a:solidFill>
                    <a:srgbClr val="1F1A34"/>
                  </a:solidFill>
                </a:rPr>
                <a:t>Práctica segura :</a:t>
              </a:r>
            </a:p>
            <a:p>
              <a:pPr marL="285750" indent="-285750">
                <a:buFont typeface="Arial" panose="020B0604020202020204" pitchFamily="34" charset="0"/>
                <a:buChar char="•"/>
              </a:pPr>
              <a:r>
                <a:rPr lang="es-CO" sz="1600" dirty="0">
                  <a:solidFill>
                    <a:srgbClr val="1F1A34"/>
                  </a:solidFill>
                </a:rPr>
                <a:t>Identifique el paciente a riesgo</a:t>
              </a:r>
            </a:p>
            <a:p>
              <a:pPr marL="285750" indent="-285750">
                <a:buFont typeface="Arial" panose="020B0604020202020204" pitchFamily="34" charset="0"/>
                <a:buChar char="•"/>
              </a:pPr>
              <a:r>
                <a:rPr lang="es-MX" sz="1600" b="0" dirty="0">
                  <a:solidFill>
                    <a:srgbClr val="1F1A34"/>
                  </a:solidFill>
                </a:rPr>
                <a:t>Monitoree electrolitos como fósforo, magnesio y potasio antes de iniciar y durante la administración de la nutrición y corrija</a:t>
              </a:r>
            </a:p>
            <a:p>
              <a:pPr marL="285750" indent="-285750">
                <a:buFont typeface="Arial" panose="020B0604020202020204" pitchFamily="34" charset="0"/>
                <a:buChar char="•"/>
              </a:pPr>
              <a:r>
                <a:rPr lang="es-MX" sz="1600" b="0" dirty="0">
                  <a:solidFill>
                    <a:srgbClr val="1F1A34"/>
                  </a:solidFill>
                </a:rPr>
                <a:t>Inicie un aporte calórico del 25% de la meta el día 1, incremente con precaución para lograr metas a los 3 a 5 días</a:t>
              </a:r>
            </a:p>
            <a:p>
              <a:pPr marL="285750" indent="-285750">
                <a:buFont typeface="Arial" panose="020B0604020202020204" pitchFamily="34" charset="0"/>
                <a:buChar char="•"/>
              </a:pPr>
              <a:r>
                <a:rPr lang="es-MX" sz="1600" b="0" dirty="0">
                  <a:solidFill>
                    <a:srgbClr val="1F1A34"/>
                  </a:solidFill>
                </a:rPr>
                <a:t>Suministre mínima cantidad de líquidos y sodio </a:t>
              </a:r>
            </a:p>
            <a:p>
              <a:pPr marL="285750" indent="-285750">
                <a:buFont typeface="Arial" panose="020B0604020202020204" pitchFamily="34" charset="0"/>
                <a:buChar char="•"/>
              </a:pPr>
              <a:r>
                <a:rPr lang="es-MX" sz="1600" b="0" dirty="0">
                  <a:solidFill>
                    <a:srgbClr val="1F1A34"/>
                  </a:solidFill>
                </a:rPr>
                <a:t>Suplemente con 50-100mg oral o intravenoso de tiamina de 5 a 7 días </a:t>
              </a:r>
            </a:p>
          </p:txBody>
        </p:sp>
        <p:sp>
          <p:nvSpPr>
            <p:cNvPr id="20" name="Rectángulo: esquinas redondeadas 19">
              <a:extLst>
                <a:ext uri="{FF2B5EF4-FFF2-40B4-BE49-F238E27FC236}">
                  <a16:creationId xmlns:a16="http://schemas.microsoft.com/office/drawing/2014/main" id="{7EAFA18E-B89F-4A59-A2BD-55A8F30E9BD5}"/>
                </a:ext>
              </a:extLst>
            </p:cNvPr>
            <p:cNvSpPr/>
            <p:nvPr/>
          </p:nvSpPr>
          <p:spPr>
            <a:xfrm>
              <a:off x="6814904" y="3160046"/>
              <a:ext cx="4688026" cy="1091002"/>
            </a:xfrm>
            <a:prstGeom prst="roundRect">
              <a:avLst/>
            </a:prstGeom>
            <a:solidFill>
              <a:schemeClr val="accent5">
                <a:lumMod val="40000"/>
                <a:lumOff val="60000"/>
              </a:schemeClr>
            </a:solidFill>
          </p:spPr>
          <p:txBody>
            <a:bodyPr wrap="square" tIns="468000" bIns="180000">
              <a:spAutoFit/>
            </a:bodyPr>
            <a:lstStyle/>
            <a:p>
              <a:r>
                <a:rPr lang="es-CO" sz="1600" b="1" dirty="0">
                  <a:solidFill>
                    <a:srgbClr val="1F1A34"/>
                  </a:solidFill>
                </a:rPr>
                <a:t>Causas: </a:t>
              </a:r>
            </a:p>
            <a:p>
              <a:pPr marL="285750" indent="-285750">
                <a:buFont typeface="Arial" panose="020B0604020202020204" pitchFamily="34" charset="0"/>
                <a:buChar char="•"/>
              </a:pPr>
              <a:r>
                <a:rPr lang="es-MX" sz="1600" dirty="0">
                  <a:solidFill>
                    <a:srgbClr val="1F1A34"/>
                  </a:solidFill>
                </a:rPr>
                <a:t>Introducción rápida de calorías en el paciente severamente desnutrido o con pérdida de peso mayor al 10%.</a:t>
              </a:r>
            </a:p>
          </p:txBody>
        </p:sp>
        <p:sp>
          <p:nvSpPr>
            <p:cNvPr id="21" name="Rectángulo 20">
              <a:extLst>
                <a:ext uri="{FF2B5EF4-FFF2-40B4-BE49-F238E27FC236}">
                  <a16:creationId xmlns:a16="http://schemas.microsoft.com/office/drawing/2014/main" id="{E4386A63-F6AD-4D1F-9868-56DB223CA2C2}"/>
                </a:ext>
              </a:extLst>
            </p:cNvPr>
            <p:cNvSpPr/>
            <p:nvPr/>
          </p:nvSpPr>
          <p:spPr>
            <a:xfrm>
              <a:off x="6814904" y="3025565"/>
              <a:ext cx="4688027" cy="403435"/>
            </a:xfrm>
            <a:prstGeom prst="rect">
              <a:avLst/>
            </a:prstGeom>
            <a:solidFill>
              <a:srgbClr val="275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300" b="1" spc="150" dirty="0">
                  <a:solidFill>
                    <a:schemeClr val="bg1"/>
                  </a:solidFill>
                </a:rPr>
                <a:t>Síndrome de realimentación</a:t>
              </a:r>
            </a:p>
          </p:txBody>
        </p:sp>
      </p:grpSp>
      <p:sp>
        <p:nvSpPr>
          <p:cNvPr id="23" name="CuadroTexto 22">
            <a:extLst>
              <a:ext uri="{FF2B5EF4-FFF2-40B4-BE49-F238E27FC236}">
                <a16:creationId xmlns:a16="http://schemas.microsoft.com/office/drawing/2014/main" id="{80CDFEE8-6754-4A89-8E9F-511599E7D5CA}"/>
              </a:ext>
            </a:extLst>
          </p:cNvPr>
          <p:cNvSpPr txBox="1"/>
          <p:nvPr/>
        </p:nvSpPr>
        <p:spPr>
          <a:xfrm>
            <a:off x="598515" y="3183181"/>
            <a:ext cx="3594538" cy="1015663"/>
          </a:xfrm>
          <a:prstGeom prst="rect">
            <a:avLst/>
          </a:prstGeom>
          <a:noFill/>
        </p:spPr>
        <p:txBody>
          <a:bodyPr wrap="square" rtlCol="0">
            <a:spAutoFit/>
          </a:bodyPr>
          <a:lstStyle/>
          <a:p>
            <a:r>
              <a:rPr lang="es-MX" sz="2000" i="1" dirty="0">
                <a:solidFill>
                  <a:srgbClr val="1F1A34"/>
                </a:solidFill>
              </a:rPr>
              <a:t>Complicación más grave del soporte nutricional, puede llevar al paciente a la muerte.</a:t>
            </a:r>
            <a:endParaRPr lang="es-CO" sz="2000" i="1" dirty="0">
              <a:solidFill>
                <a:srgbClr val="1F1A34"/>
              </a:solidFill>
            </a:endParaRPr>
          </a:p>
        </p:txBody>
      </p:sp>
      <p:sp>
        <p:nvSpPr>
          <p:cNvPr id="4" name="Rectángulo 3">
            <a:extLst>
              <a:ext uri="{FF2B5EF4-FFF2-40B4-BE49-F238E27FC236}">
                <a16:creationId xmlns:a16="http://schemas.microsoft.com/office/drawing/2014/main" id="{049E2D6C-BB7D-0C4C-BFF0-2B4CCE338894}"/>
              </a:ext>
            </a:extLst>
          </p:cNvPr>
          <p:cNvSpPr/>
          <p:nvPr/>
        </p:nvSpPr>
        <p:spPr>
          <a:xfrm>
            <a:off x="741950" y="6015426"/>
            <a:ext cx="2382383" cy="246221"/>
          </a:xfrm>
          <a:prstGeom prst="rect">
            <a:avLst/>
          </a:prstGeom>
        </p:spPr>
        <p:txBody>
          <a:bodyPr wrap="none">
            <a:spAutoFit/>
          </a:bodyPr>
          <a:lstStyle/>
          <a:p>
            <a:r>
              <a:rPr lang="es-CO" sz="1000" b="1" i="1" dirty="0">
                <a:solidFill>
                  <a:schemeClr val="bg2">
                    <a:lumMod val="50000"/>
                  </a:schemeClr>
                </a:solidFill>
              </a:rPr>
              <a:t>ASPEN .JPEN 2017 Jan;41(1):15-103</a:t>
            </a:r>
          </a:p>
        </p:txBody>
      </p:sp>
    </p:spTree>
    <p:extLst>
      <p:ext uri="{BB962C8B-B14F-4D97-AF65-F5344CB8AC3E}">
        <p14:creationId xmlns:p14="http://schemas.microsoft.com/office/powerpoint/2010/main" val="171230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A2C938-1CE1-5A42-B681-6A28ACBDCF05}"/>
              </a:ext>
            </a:extLst>
          </p:cNvPr>
          <p:cNvSpPr>
            <a:spLocks noGrp="1"/>
          </p:cNvSpPr>
          <p:nvPr>
            <p:ph type="title"/>
          </p:nvPr>
        </p:nvSpPr>
        <p:spPr>
          <a:xfrm>
            <a:off x="1607958" y="249531"/>
            <a:ext cx="8976084" cy="653931"/>
          </a:xfrm>
        </p:spPr>
        <p:txBody>
          <a:bodyPr>
            <a:normAutofit/>
          </a:bodyPr>
          <a:lstStyle/>
          <a:p>
            <a:pPr algn="ctr"/>
            <a:r>
              <a:rPr lang="es-CO" sz="3200" b="1" dirty="0">
                <a:solidFill>
                  <a:srgbClr val="1F1A34"/>
                </a:solidFill>
              </a:rPr>
              <a:t>Complicaciones de la nutrición enteral</a:t>
            </a:r>
          </a:p>
        </p:txBody>
      </p:sp>
      <p:sp>
        <p:nvSpPr>
          <p:cNvPr id="3" name="CuadroTexto 2">
            <a:extLst>
              <a:ext uri="{FF2B5EF4-FFF2-40B4-BE49-F238E27FC236}">
                <a16:creationId xmlns:a16="http://schemas.microsoft.com/office/drawing/2014/main" id="{52572B60-0AF9-E74A-9414-17890F340D52}"/>
              </a:ext>
            </a:extLst>
          </p:cNvPr>
          <p:cNvSpPr txBox="1"/>
          <p:nvPr/>
        </p:nvSpPr>
        <p:spPr>
          <a:xfrm>
            <a:off x="5388114" y="800076"/>
            <a:ext cx="1893467" cy="477054"/>
          </a:xfrm>
          <a:prstGeom prst="rect">
            <a:avLst/>
          </a:prstGeom>
          <a:noFill/>
        </p:spPr>
        <p:txBody>
          <a:bodyPr wrap="none" rtlCol="0">
            <a:spAutoFit/>
          </a:bodyPr>
          <a:lstStyle/>
          <a:p>
            <a:r>
              <a:rPr lang="es-CO" sz="2500" i="1" dirty="0"/>
              <a:t>Metabólicas</a:t>
            </a:r>
          </a:p>
        </p:txBody>
      </p:sp>
      <p:grpSp>
        <p:nvGrpSpPr>
          <p:cNvPr id="4" name="Grupo 3">
            <a:extLst>
              <a:ext uri="{FF2B5EF4-FFF2-40B4-BE49-F238E27FC236}">
                <a16:creationId xmlns:a16="http://schemas.microsoft.com/office/drawing/2014/main" id="{0799BE1A-881F-4A6C-A552-A73A3338F45B}"/>
              </a:ext>
            </a:extLst>
          </p:cNvPr>
          <p:cNvGrpSpPr/>
          <p:nvPr/>
        </p:nvGrpSpPr>
        <p:grpSpPr>
          <a:xfrm>
            <a:off x="809347" y="1526446"/>
            <a:ext cx="10573306" cy="4336801"/>
            <a:chOff x="603276" y="988351"/>
            <a:chExt cx="10573306" cy="4336801"/>
          </a:xfrm>
        </p:grpSpPr>
        <p:grpSp>
          <p:nvGrpSpPr>
            <p:cNvPr id="17" name="Grupo 16">
              <a:extLst>
                <a:ext uri="{FF2B5EF4-FFF2-40B4-BE49-F238E27FC236}">
                  <a16:creationId xmlns:a16="http://schemas.microsoft.com/office/drawing/2014/main" id="{C2ED2092-A2CD-40F7-8CC1-1BEB43CFDC46}"/>
                </a:ext>
              </a:extLst>
            </p:cNvPr>
            <p:cNvGrpSpPr/>
            <p:nvPr/>
          </p:nvGrpSpPr>
          <p:grpSpPr>
            <a:xfrm>
              <a:off x="603276" y="1570115"/>
              <a:ext cx="5162061" cy="3755037"/>
              <a:chOff x="6814903" y="3047882"/>
              <a:chExt cx="4688028" cy="2658186"/>
            </a:xfrm>
          </p:grpSpPr>
          <p:sp>
            <p:nvSpPr>
              <p:cNvPr id="12" name="CuadroTexto 11">
                <a:extLst>
                  <a:ext uri="{FF2B5EF4-FFF2-40B4-BE49-F238E27FC236}">
                    <a16:creationId xmlns:a16="http://schemas.microsoft.com/office/drawing/2014/main" id="{EED5C5E6-8BCA-4753-A730-A2D208FB7E30}"/>
                  </a:ext>
                </a:extLst>
              </p:cNvPr>
              <p:cNvSpPr txBox="1"/>
              <p:nvPr/>
            </p:nvSpPr>
            <p:spPr>
              <a:xfrm>
                <a:off x="6814903" y="3508502"/>
                <a:ext cx="4688026" cy="2197566"/>
              </a:xfrm>
              <a:prstGeom prst="roundRect">
                <a:avLst/>
              </a:prstGeom>
              <a:solidFill>
                <a:schemeClr val="accent1">
                  <a:lumMod val="20000"/>
                  <a:lumOff val="80000"/>
                </a:schemeClr>
              </a:solidFill>
            </p:spPr>
            <p:txBody>
              <a:bodyPr wrap="square" tIns="684000" bIns="144000">
                <a:spAutoFit/>
              </a:bodyPr>
              <a:lstStyle>
                <a:defPPr>
                  <a:defRPr lang="es-CO"/>
                </a:defPPr>
                <a:lvl1pPr>
                  <a:defRPr sz="1400" b="1"/>
                </a:lvl1pPr>
              </a:lstStyle>
              <a:p>
                <a:r>
                  <a:rPr lang="es-CO" sz="1600" dirty="0">
                    <a:solidFill>
                      <a:srgbClr val="1F1A34"/>
                    </a:solidFill>
                  </a:rPr>
                  <a:t>Práctica segura:</a:t>
                </a:r>
              </a:p>
              <a:p>
                <a:pPr marL="285750" indent="-285750">
                  <a:buFont typeface="Arial" panose="020B0604020202020204" pitchFamily="34" charset="0"/>
                  <a:buChar char="•"/>
                </a:pPr>
                <a:r>
                  <a:rPr lang="es-CO" sz="1600" b="0" dirty="0">
                    <a:solidFill>
                      <a:srgbClr val="1F1A34"/>
                    </a:solidFill>
                  </a:rPr>
                  <a:t>Monitoree diariamente el balance de líquidos</a:t>
                </a:r>
              </a:p>
              <a:p>
                <a:pPr marL="285750" indent="-285750">
                  <a:buFont typeface="Arial" panose="020B0604020202020204" pitchFamily="34" charset="0"/>
                  <a:buChar char="•"/>
                </a:pPr>
                <a:r>
                  <a:rPr lang="es-CO" sz="1600" b="0" dirty="0">
                    <a:solidFill>
                      <a:srgbClr val="1F1A34"/>
                    </a:solidFill>
                  </a:rPr>
                  <a:t>Monitoree el peso diario.</a:t>
                </a:r>
              </a:p>
              <a:p>
                <a:pPr marL="285750" indent="-285750">
                  <a:buFont typeface="Arial" panose="020B0604020202020204" pitchFamily="34" charset="0"/>
                  <a:buChar char="•"/>
                </a:pPr>
                <a:r>
                  <a:rPr lang="es-CO" sz="1600" b="0" dirty="0">
                    <a:solidFill>
                      <a:srgbClr val="1F1A34"/>
                    </a:solidFill>
                  </a:rPr>
                  <a:t>Vigile signos físicos como lengua seca, piel y mucosas secas, orina escasa, signo de pliegue, presencia de edema y dificultad respiratoria.</a:t>
                </a:r>
              </a:p>
              <a:p>
                <a:pPr marL="285750" indent="-285750">
                  <a:buFont typeface="Arial" panose="020B0604020202020204" pitchFamily="34" charset="0"/>
                  <a:buChar char="•"/>
                </a:pPr>
                <a:r>
                  <a:rPr lang="es-CO" sz="1600" b="0" dirty="0">
                    <a:solidFill>
                      <a:srgbClr val="1F1A34"/>
                    </a:solidFill>
                  </a:rPr>
                  <a:t>Suministre líquidos según requerimientos y pérdidas.</a:t>
                </a:r>
              </a:p>
            </p:txBody>
          </p:sp>
          <p:sp>
            <p:nvSpPr>
              <p:cNvPr id="16" name="Rectángulo: esquinas redondeadas 15">
                <a:extLst>
                  <a:ext uri="{FF2B5EF4-FFF2-40B4-BE49-F238E27FC236}">
                    <a16:creationId xmlns:a16="http://schemas.microsoft.com/office/drawing/2014/main" id="{CCBFE4E0-DEE4-4684-89D5-370B78200D90}"/>
                  </a:ext>
                </a:extLst>
              </p:cNvPr>
              <p:cNvSpPr/>
              <p:nvPr/>
            </p:nvSpPr>
            <p:spPr>
              <a:xfrm>
                <a:off x="6814904" y="3104241"/>
                <a:ext cx="4688026" cy="869688"/>
              </a:xfrm>
              <a:prstGeom prst="roundRect">
                <a:avLst/>
              </a:prstGeom>
              <a:solidFill>
                <a:schemeClr val="accent1">
                  <a:lumMod val="40000"/>
                  <a:lumOff val="60000"/>
                </a:schemeClr>
              </a:solidFill>
            </p:spPr>
            <p:txBody>
              <a:bodyPr wrap="square" tIns="468000" bIns="144000">
                <a:spAutoFit/>
              </a:bodyPr>
              <a:lstStyle/>
              <a:p>
                <a:r>
                  <a:rPr lang="es-CO" sz="1600" b="1" dirty="0">
                    <a:solidFill>
                      <a:srgbClr val="1F1A34"/>
                    </a:solidFill>
                  </a:rPr>
                  <a:t>Causas: </a:t>
                </a:r>
              </a:p>
              <a:p>
                <a:pPr marL="285750" indent="-285750">
                  <a:buFont typeface="Arial" panose="020B0604020202020204" pitchFamily="34" charset="0"/>
                  <a:buChar char="•"/>
                </a:pPr>
                <a:r>
                  <a:rPr lang="es-CO" sz="1600" dirty="0">
                    <a:solidFill>
                      <a:srgbClr val="1F1A34"/>
                    </a:solidFill>
                  </a:rPr>
                  <a:t>Inadecuado aporte de líquidos</a:t>
                </a:r>
              </a:p>
            </p:txBody>
          </p:sp>
          <p:sp>
            <p:nvSpPr>
              <p:cNvPr id="14" name="Rectángulo 13">
                <a:extLst>
                  <a:ext uri="{FF2B5EF4-FFF2-40B4-BE49-F238E27FC236}">
                    <a16:creationId xmlns:a16="http://schemas.microsoft.com/office/drawing/2014/main" id="{35B7A0C9-E36E-47C4-9703-FC87CC533A0C}"/>
                  </a:ext>
                </a:extLst>
              </p:cNvPr>
              <p:cNvSpPr/>
              <p:nvPr/>
            </p:nvSpPr>
            <p:spPr>
              <a:xfrm>
                <a:off x="6814904" y="3047882"/>
                <a:ext cx="4688027" cy="325313"/>
              </a:xfrm>
              <a:prstGeom prst="rect">
                <a:avLst/>
              </a:prstGeom>
              <a:solidFill>
                <a:srgbClr val="275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spc="150" dirty="0">
                    <a:solidFill>
                      <a:schemeClr val="bg1"/>
                    </a:solidFill>
                  </a:rPr>
                  <a:t>Deshidratación / </a:t>
                </a:r>
                <a:r>
                  <a:rPr lang="es-CO" b="1" spc="150" dirty="0" err="1">
                    <a:solidFill>
                      <a:schemeClr val="bg1"/>
                    </a:solidFill>
                  </a:rPr>
                  <a:t>Sobrehidratación</a:t>
                </a:r>
                <a:r>
                  <a:rPr lang="es-CO" b="1" spc="150" dirty="0">
                    <a:solidFill>
                      <a:schemeClr val="bg1"/>
                    </a:solidFill>
                  </a:rPr>
                  <a:t> </a:t>
                </a:r>
              </a:p>
            </p:txBody>
          </p:sp>
        </p:grpSp>
        <p:sp>
          <p:nvSpPr>
            <p:cNvPr id="15" name="Rectángulo 14">
              <a:extLst>
                <a:ext uri="{FF2B5EF4-FFF2-40B4-BE49-F238E27FC236}">
                  <a16:creationId xmlns:a16="http://schemas.microsoft.com/office/drawing/2014/main" id="{004358BD-1AA5-44EA-AA24-D9FA0B497BCF}"/>
                </a:ext>
              </a:extLst>
            </p:cNvPr>
            <p:cNvSpPr/>
            <p:nvPr/>
          </p:nvSpPr>
          <p:spPr>
            <a:xfrm>
              <a:off x="603277" y="988351"/>
              <a:ext cx="10573305" cy="569905"/>
            </a:xfrm>
            <a:prstGeom prst="rect">
              <a:avLst/>
            </a:prstGeom>
            <a:solidFill>
              <a:srgbClr val="1F1A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300" b="1" spc="150" dirty="0">
                  <a:solidFill>
                    <a:schemeClr val="bg1"/>
                  </a:solidFill>
                </a:rPr>
                <a:t>Desequilibrio hídrico e hipercapnia</a:t>
              </a:r>
            </a:p>
          </p:txBody>
        </p:sp>
        <p:grpSp>
          <p:nvGrpSpPr>
            <p:cNvPr id="24" name="Grupo 23">
              <a:extLst>
                <a:ext uri="{FF2B5EF4-FFF2-40B4-BE49-F238E27FC236}">
                  <a16:creationId xmlns:a16="http://schemas.microsoft.com/office/drawing/2014/main" id="{737D73BB-EEE7-46B3-B88B-14AB25B6C7D2}"/>
                </a:ext>
              </a:extLst>
            </p:cNvPr>
            <p:cNvGrpSpPr/>
            <p:nvPr/>
          </p:nvGrpSpPr>
          <p:grpSpPr>
            <a:xfrm>
              <a:off x="6014522" y="1570114"/>
              <a:ext cx="5162060" cy="3046188"/>
              <a:chOff x="6814904" y="3047882"/>
              <a:chExt cx="4688027" cy="2156394"/>
            </a:xfrm>
          </p:grpSpPr>
          <p:sp>
            <p:nvSpPr>
              <p:cNvPr id="25" name="CuadroTexto 24">
                <a:extLst>
                  <a:ext uri="{FF2B5EF4-FFF2-40B4-BE49-F238E27FC236}">
                    <a16:creationId xmlns:a16="http://schemas.microsoft.com/office/drawing/2014/main" id="{4E991B21-A0C3-4235-B30A-8499DACA62E2}"/>
                  </a:ext>
                </a:extLst>
              </p:cNvPr>
              <p:cNvSpPr txBox="1"/>
              <p:nvPr/>
            </p:nvSpPr>
            <p:spPr>
              <a:xfrm>
                <a:off x="6814904" y="3518561"/>
                <a:ext cx="4688026" cy="1685715"/>
              </a:xfrm>
              <a:prstGeom prst="roundRect">
                <a:avLst/>
              </a:prstGeom>
              <a:solidFill>
                <a:schemeClr val="accent1">
                  <a:lumMod val="20000"/>
                  <a:lumOff val="80000"/>
                </a:schemeClr>
              </a:solidFill>
            </p:spPr>
            <p:txBody>
              <a:bodyPr wrap="square" tIns="720000" bIns="216000">
                <a:noAutofit/>
              </a:bodyPr>
              <a:lstStyle>
                <a:defPPr>
                  <a:defRPr lang="es-CO"/>
                </a:defPPr>
                <a:lvl1pPr>
                  <a:defRPr sz="1400" b="1"/>
                </a:lvl1pPr>
              </a:lstStyle>
              <a:p>
                <a:r>
                  <a:rPr lang="es-CO" sz="1600" dirty="0">
                    <a:solidFill>
                      <a:srgbClr val="1F1A34"/>
                    </a:solidFill>
                  </a:rPr>
                  <a:t>Práctica segura:</a:t>
                </a:r>
              </a:p>
              <a:p>
                <a:pPr marL="285750" indent="-285750">
                  <a:buFont typeface="Arial" panose="020B0604020202020204" pitchFamily="34" charset="0"/>
                  <a:buChar char="•"/>
                </a:pPr>
                <a:r>
                  <a:rPr lang="es-CO" sz="1600" b="0" dirty="0">
                    <a:solidFill>
                      <a:srgbClr val="1F1A34"/>
                    </a:solidFill>
                  </a:rPr>
                  <a:t>Utilice un aporte calórico por debajo de los requerimientos.</a:t>
                </a:r>
              </a:p>
              <a:p>
                <a:pPr marL="285750" indent="-285750">
                  <a:buFont typeface="Arial" panose="020B0604020202020204" pitchFamily="34" charset="0"/>
                  <a:buChar char="•"/>
                </a:pPr>
                <a:r>
                  <a:rPr lang="es-CO" sz="1600" b="0" dirty="0">
                    <a:solidFill>
                      <a:srgbClr val="1F1A34"/>
                    </a:solidFill>
                  </a:rPr>
                  <a:t>Medición de requerimientos con métodos validados.</a:t>
                </a:r>
              </a:p>
            </p:txBody>
          </p:sp>
          <p:sp>
            <p:nvSpPr>
              <p:cNvPr id="26" name="Rectángulo: esquinas redondeadas 25">
                <a:extLst>
                  <a:ext uri="{FF2B5EF4-FFF2-40B4-BE49-F238E27FC236}">
                    <a16:creationId xmlns:a16="http://schemas.microsoft.com/office/drawing/2014/main" id="{C0E6A98F-FFE5-47EE-8649-2579FEAD7987}"/>
                  </a:ext>
                </a:extLst>
              </p:cNvPr>
              <p:cNvSpPr/>
              <p:nvPr/>
            </p:nvSpPr>
            <p:spPr>
              <a:xfrm>
                <a:off x="6814904" y="3104241"/>
                <a:ext cx="4688026" cy="869689"/>
              </a:xfrm>
              <a:prstGeom prst="roundRect">
                <a:avLst/>
              </a:prstGeom>
              <a:solidFill>
                <a:schemeClr val="accent1">
                  <a:lumMod val="40000"/>
                  <a:lumOff val="60000"/>
                </a:schemeClr>
              </a:solidFill>
            </p:spPr>
            <p:txBody>
              <a:bodyPr wrap="square" tIns="468000" bIns="144000">
                <a:spAutoFit/>
              </a:bodyPr>
              <a:lstStyle/>
              <a:p>
                <a:r>
                  <a:rPr lang="es-CO" sz="1600" b="1" dirty="0">
                    <a:solidFill>
                      <a:srgbClr val="1F1A34"/>
                    </a:solidFill>
                  </a:rPr>
                  <a:t>Causas: </a:t>
                </a:r>
              </a:p>
              <a:p>
                <a:pPr marL="285750" indent="-285750">
                  <a:buFont typeface="Arial" panose="020B0604020202020204" pitchFamily="34" charset="0"/>
                  <a:buChar char="•"/>
                </a:pPr>
                <a:r>
                  <a:rPr lang="es-CO" sz="1600" dirty="0">
                    <a:solidFill>
                      <a:srgbClr val="1F1A34"/>
                    </a:solidFill>
                  </a:rPr>
                  <a:t>Excesivo suministro de calorías</a:t>
                </a:r>
              </a:p>
            </p:txBody>
          </p:sp>
          <p:sp>
            <p:nvSpPr>
              <p:cNvPr id="27" name="Rectángulo 26">
                <a:extLst>
                  <a:ext uri="{FF2B5EF4-FFF2-40B4-BE49-F238E27FC236}">
                    <a16:creationId xmlns:a16="http://schemas.microsoft.com/office/drawing/2014/main" id="{74CF8853-B848-426B-BD46-B3261600B487}"/>
                  </a:ext>
                </a:extLst>
              </p:cNvPr>
              <p:cNvSpPr/>
              <p:nvPr/>
            </p:nvSpPr>
            <p:spPr>
              <a:xfrm>
                <a:off x="6814904" y="3047882"/>
                <a:ext cx="4688027" cy="325313"/>
              </a:xfrm>
              <a:prstGeom prst="rect">
                <a:avLst/>
              </a:prstGeom>
              <a:solidFill>
                <a:srgbClr val="275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spc="150" dirty="0">
                    <a:solidFill>
                      <a:schemeClr val="bg1"/>
                    </a:solidFill>
                  </a:rPr>
                  <a:t>Hipercapnia</a:t>
                </a:r>
              </a:p>
            </p:txBody>
          </p:sp>
        </p:grpSp>
      </p:grpSp>
      <p:sp>
        <p:nvSpPr>
          <p:cNvPr id="7" name="Rectángulo 6">
            <a:extLst>
              <a:ext uri="{FF2B5EF4-FFF2-40B4-BE49-F238E27FC236}">
                <a16:creationId xmlns:a16="http://schemas.microsoft.com/office/drawing/2014/main" id="{57B04F01-3567-C841-9781-7C2854FA4E65}"/>
              </a:ext>
            </a:extLst>
          </p:cNvPr>
          <p:cNvSpPr/>
          <p:nvPr/>
        </p:nvSpPr>
        <p:spPr>
          <a:xfrm>
            <a:off x="809347" y="5926813"/>
            <a:ext cx="10573305" cy="400110"/>
          </a:xfrm>
          <a:prstGeom prst="rect">
            <a:avLst/>
          </a:prstGeom>
        </p:spPr>
        <p:txBody>
          <a:bodyPr wrap="square">
            <a:spAutoFit/>
          </a:bodyPr>
          <a:lstStyle/>
          <a:p>
            <a:r>
              <a:rPr lang="es-CO" sz="1000" b="1" i="1" dirty="0" err="1">
                <a:solidFill>
                  <a:schemeClr val="bg2">
                    <a:lumMod val="50000"/>
                  </a:schemeClr>
                </a:solidFill>
              </a:rPr>
              <a:t>Zuñiga</a:t>
            </a:r>
            <a:r>
              <a:rPr lang="es-CO" sz="1000" b="1" i="1" dirty="0">
                <a:solidFill>
                  <a:schemeClr val="bg2">
                    <a:lumMod val="50000"/>
                  </a:schemeClr>
                </a:solidFill>
              </a:rPr>
              <a:t> B L. et al. Cuidados al paciente con nutrición enteral( NE) . 2017</a:t>
            </a:r>
          </a:p>
          <a:p>
            <a:r>
              <a:rPr lang="es-CO" sz="1000" b="1" i="1" dirty="0">
                <a:solidFill>
                  <a:schemeClr val="bg2">
                    <a:lumMod val="50000"/>
                  </a:schemeClr>
                </a:solidFill>
              </a:rPr>
              <a:t>Malone A. </a:t>
            </a:r>
            <a:r>
              <a:rPr lang="es-CO" sz="1000" b="1" i="1" dirty="0" err="1">
                <a:solidFill>
                  <a:schemeClr val="bg2">
                    <a:lumMod val="50000"/>
                  </a:schemeClr>
                </a:solidFill>
              </a:rPr>
              <a:t>Cap</a:t>
            </a:r>
            <a:r>
              <a:rPr lang="es-CO" sz="1000" b="1" i="1" dirty="0">
                <a:solidFill>
                  <a:schemeClr val="bg2">
                    <a:lumMod val="50000"/>
                  </a:schemeClr>
                </a:solidFill>
              </a:rPr>
              <a:t> 13 </a:t>
            </a:r>
            <a:r>
              <a:rPr lang="es-CO" sz="1000" b="1" i="1" dirty="0" err="1">
                <a:solidFill>
                  <a:schemeClr val="bg2">
                    <a:lumMod val="50000"/>
                  </a:schemeClr>
                </a:solidFill>
              </a:rPr>
              <a:t>Complications</a:t>
            </a:r>
            <a:r>
              <a:rPr lang="es-CO" sz="1000" b="1" i="1" dirty="0">
                <a:solidFill>
                  <a:schemeClr val="bg2">
                    <a:lumMod val="50000"/>
                  </a:schemeClr>
                </a:solidFill>
              </a:rPr>
              <a:t> of enteral </a:t>
            </a:r>
            <a:r>
              <a:rPr lang="es-CO" sz="1000" b="1" i="1" dirty="0" err="1">
                <a:solidFill>
                  <a:schemeClr val="bg2">
                    <a:lumMod val="50000"/>
                  </a:schemeClr>
                </a:solidFill>
              </a:rPr>
              <a:t>nutrition</a:t>
            </a:r>
            <a:r>
              <a:rPr lang="es-CO" sz="1000" b="1" i="1" dirty="0">
                <a:solidFill>
                  <a:schemeClr val="bg2">
                    <a:lumMod val="50000"/>
                  </a:schemeClr>
                </a:solidFill>
              </a:rPr>
              <a:t>. En </a:t>
            </a:r>
            <a:r>
              <a:rPr lang="es-CO" sz="1000" b="1" i="1" dirty="0" err="1">
                <a:solidFill>
                  <a:schemeClr val="bg2">
                    <a:lumMod val="50000"/>
                  </a:schemeClr>
                </a:solidFill>
              </a:rPr>
              <a:t>Gottschlich</a:t>
            </a:r>
            <a:r>
              <a:rPr lang="es-CO" sz="1000" b="1" i="1" dirty="0">
                <a:solidFill>
                  <a:schemeClr val="bg2">
                    <a:lumMod val="50000"/>
                  </a:schemeClr>
                </a:solidFill>
              </a:rPr>
              <a:t> M. </a:t>
            </a:r>
            <a:r>
              <a:rPr lang="es-CO" sz="1000" b="1" i="1" dirty="0" err="1">
                <a:solidFill>
                  <a:schemeClr val="bg2">
                    <a:lumMod val="50000"/>
                  </a:schemeClr>
                </a:solidFill>
              </a:rPr>
              <a:t>The</a:t>
            </a:r>
            <a:r>
              <a:rPr lang="es-CO" sz="1000" b="1" i="1" dirty="0">
                <a:solidFill>
                  <a:schemeClr val="bg2">
                    <a:lumMod val="50000"/>
                  </a:schemeClr>
                </a:solidFill>
              </a:rPr>
              <a:t> ASPEN </a:t>
            </a:r>
            <a:r>
              <a:rPr lang="es-CO" sz="1000" b="1" i="1" dirty="0" err="1">
                <a:solidFill>
                  <a:schemeClr val="bg2">
                    <a:lumMod val="50000"/>
                  </a:schemeClr>
                </a:solidFill>
              </a:rPr>
              <a:t>Nutrition</a:t>
            </a:r>
            <a:r>
              <a:rPr lang="es-CO" sz="1000" b="1" i="1" dirty="0">
                <a:solidFill>
                  <a:schemeClr val="bg2">
                    <a:lumMod val="50000"/>
                  </a:schemeClr>
                </a:solidFill>
              </a:rPr>
              <a:t> </a:t>
            </a:r>
            <a:r>
              <a:rPr lang="es-CO" sz="1000" b="1" i="1" dirty="0" err="1">
                <a:solidFill>
                  <a:schemeClr val="bg2">
                    <a:lumMod val="50000"/>
                  </a:schemeClr>
                </a:solidFill>
              </a:rPr>
              <a:t>support</a:t>
            </a:r>
            <a:r>
              <a:rPr lang="es-CO" sz="1000" b="1" i="1" dirty="0">
                <a:solidFill>
                  <a:schemeClr val="bg2">
                    <a:lumMod val="50000"/>
                  </a:schemeClr>
                </a:solidFill>
              </a:rPr>
              <a:t> Core </a:t>
            </a:r>
            <a:r>
              <a:rPr lang="es-CO" sz="1000" b="1" i="1" dirty="0" err="1">
                <a:solidFill>
                  <a:schemeClr val="bg2">
                    <a:lumMod val="50000"/>
                  </a:schemeClr>
                </a:solidFill>
              </a:rPr>
              <a:t>Corriculum</a:t>
            </a:r>
            <a:r>
              <a:rPr lang="es-CO" sz="1000" b="1" i="1" dirty="0">
                <a:solidFill>
                  <a:schemeClr val="bg2">
                    <a:lumMod val="50000"/>
                  </a:schemeClr>
                </a:solidFill>
              </a:rPr>
              <a:t>: A case-</a:t>
            </a:r>
            <a:r>
              <a:rPr lang="es-CO" sz="1000" b="1" i="1" dirty="0" err="1">
                <a:solidFill>
                  <a:schemeClr val="bg2">
                    <a:lumMod val="50000"/>
                  </a:schemeClr>
                </a:solidFill>
              </a:rPr>
              <a:t>based</a:t>
            </a:r>
            <a:r>
              <a:rPr lang="es-CO" sz="1000" b="1" i="1" dirty="0">
                <a:solidFill>
                  <a:schemeClr val="bg2">
                    <a:lumMod val="50000"/>
                  </a:schemeClr>
                </a:solidFill>
              </a:rPr>
              <a:t> </a:t>
            </a:r>
            <a:r>
              <a:rPr lang="es-CO" sz="1000" b="1" i="1" dirty="0" err="1">
                <a:solidFill>
                  <a:schemeClr val="bg2">
                    <a:lumMod val="50000"/>
                  </a:schemeClr>
                </a:solidFill>
              </a:rPr>
              <a:t>approach</a:t>
            </a:r>
            <a:r>
              <a:rPr lang="es-CO" sz="1000" b="1" i="1" dirty="0">
                <a:solidFill>
                  <a:schemeClr val="bg2">
                    <a:lumMod val="50000"/>
                  </a:schemeClr>
                </a:solidFill>
              </a:rPr>
              <a:t>- </a:t>
            </a:r>
            <a:r>
              <a:rPr lang="es-CO" sz="1000" b="1" i="1" dirty="0" err="1">
                <a:solidFill>
                  <a:schemeClr val="bg2">
                    <a:lumMod val="50000"/>
                  </a:schemeClr>
                </a:solidFill>
              </a:rPr>
              <a:t>The</a:t>
            </a:r>
            <a:r>
              <a:rPr lang="es-CO" sz="1000" b="1" i="1" dirty="0">
                <a:solidFill>
                  <a:schemeClr val="bg2">
                    <a:lumMod val="50000"/>
                  </a:schemeClr>
                </a:solidFill>
              </a:rPr>
              <a:t> </a:t>
            </a:r>
            <a:r>
              <a:rPr lang="es-CO" sz="1000" b="1" i="1" dirty="0" err="1">
                <a:solidFill>
                  <a:schemeClr val="bg2">
                    <a:lumMod val="50000"/>
                  </a:schemeClr>
                </a:solidFill>
              </a:rPr>
              <a:t>adult</a:t>
            </a:r>
            <a:r>
              <a:rPr lang="es-CO" sz="1000" b="1" i="1" dirty="0">
                <a:solidFill>
                  <a:schemeClr val="bg2">
                    <a:lumMod val="50000"/>
                  </a:schemeClr>
                </a:solidFill>
              </a:rPr>
              <a:t> </a:t>
            </a:r>
            <a:r>
              <a:rPr lang="es-CO" sz="1000" b="1" i="1" dirty="0" err="1">
                <a:solidFill>
                  <a:schemeClr val="bg2">
                    <a:lumMod val="50000"/>
                  </a:schemeClr>
                </a:solidFill>
              </a:rPr>
              <a:t>patients</a:t>
            </a:r>
            <a:r>
              <a:rPr lang="es-CO" sz="1000" b="1" i="1" dirty="0">
                <a:solidFill>
                  <a:schemeClr val="bg2">
                    <a:lumMod val="50000"/>
                  </a:schemeClr>
                </a:solidFill>
              </a:rPr>
              <a:t>. 2007</a:t>
            </a:r>
          </a:p>
        </p:txBody>
      </p:sp>
    </p:spTree>
    <p:extLst>
      <p:ext uri="{BB962C8B-B14F-4D97-AF65-F5344CB8AC3E}">
        <p14:creationId xmlns:p14="http://schemas.microsoft.com/office/powerpoint/2010/main" val="2440735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3">
            <a:extLst>
              <a:ext uri="{FF2B5EF4-FFF2-40B4-BE49-F238E27FC236}">
                <a16:creationId xmlns:a16="http://schemas.microsoft.com/office/drawing/2014/main" id="{C1326A99-A6F7-3647-B679-3E23D5E5E7EF}"/>
              </a:ext>
            </a:extLst>
          </p:cNvPr>
          <p:cNvSpPr>
            <a:spLocks noGrp="1"/>
          </p:cNvSpPr>
          <p:nvPr>
            <p:ph type="title"/>
          </p:nvPr>
        </p:nvSpPr>
        <p:spPr>
          <a:xfrm>
            <a:off x="838200" y="75894"/>
            <a:ext cx="10515600" cy="1325563"/>
          </a:xfrm>
        </p:spPr>
        <p:txBody>
          <a:bodyPr>
            <a:normAutofit/>
          </a:bodyPr>
          <a:lstStyle/>
          <a:p>
            <a:pPr algn="ctr"/>
            <a:r>
              <a:rPr lang="es-CO" sz="3200" b="1">
                <a:solidFill>
                  <a:srgbClr val="1F1A34"/>
                </a:solidFill>
                <a:latin typeface="Arial" panose="020B0604020202020204" pitchFamily="34" charset="0"/>
                <a:cs typeface="Arial" panose="020B0604020202020204" pitchFamily="34" charset="0"/>
              </a:rPr>
              <a:t>Objetivos de aprendizaje</a:t>
            </a:r>
          </a:p>
        </p:txBody>
      </p:sp>
      <p:sp>
        <p:nvSpPr>
          <p:cNvPr id="11" name="Rectángulo 10"/>
          <p:cNvSpPr/>
          <p:nvPr/>
        </p:nvSpPr>
        <p:spPr>
          <a:xfrm>
            <a:off x="1464827" y="1482114"/>
            <a:ext cx="9262345" cy="4955203"/>
          </a:xfrm>
          <a:prstGeom prst="rect">
            <a:avLst/>
          </a:prstGeom>
        </p:spPr>
        <p:txBody>
          <a:bodyPr wrap="square">
            <a:spAutoFit/>
          </a:bodyPr>
          <a:lstStyle/>
          <a:p>
            <a:pPr marL="514350" indent="-514350">
              <a:buFont typeface="Arial" panose="020B0604020202020204" pitchFamily="34" charset="0"/>
              <a:buChar char="•"/>
            </a:pPr>
            <a:r>
              <a:rPr lang="es-CO" sz="2400" noProof="1">
                <a:solidFill>
                  <a:srgbClr val="1F1A34"/>
                </a:solidFill>
              </a:rPr>
              <a:t>Conocer las complicaciones derivadas de la terapia nutricional enteral y las forma de manejo.</a:t>
            </a:r>
          </a:p>
          <a:p>
            <a:pPr marL="514350" indent="-514350">
              <a:buFont typeface="Arial" panose="020B0604020202020204" pitchFamily="34" charset="0"/>
              <a:buChar char="•"/>
            </a:pPr>
            <a:endParaRPr lang="es-CO" sz="2400" noProof="1">
              <a:solidFill>
                <a:srgbClr val="1F1A34"/>
              </a:solidFill>
            </a:endParaRPr>
          </a:p>
          <a:p>
            <a:pPr marL="514350" indent="-514350">
              <a:buFont typeface="Arial" panose="020B0604020202020204" pitchFamily="34" charset="0"/>
              <a:buChar char="•"/>
            </a:pPr>
            <a:r>
              <a:rPr lang="es-CO" sz="2400" noProof="1">
                <a:solidFill>
                  <a:srgbClr val="1F1A34"/>
                </a:solidFill>
              </a:rPr>
              <a:t>Proporcionar las pautas que contribuyan a administrar una nutrición enteral segura.</a:t>
            </a:r>
          </a:p>
          <a:p>
            <a:endParaRPr lang="es-CO" sz="2400" noProof="1">
              <a:solidFill>
                <a:srgbClr val="1F1A34"/>
              </a:solidFill>
            </a:endParaRPr>
          </a:p>
          <a:p>
            <a:pPr marL="514350" indent="-514350">
              <a:buFont typeface="Arial" panose="020B0604020202020204" pitchFamily="34" charset="0"/>
              <a:buChar char="•"/>
            </a:pPr>
            <a:r>
              <a:rPr lang="es-CO" sz="2400" noProof="1">
                <a:solidFill>
                  <a:srgbClr val="1F1A34"/>
                </a:solidFill>
              </a:rPr>
              <a:t>Dar a conocer las implicaciones clínicas de la contaminación del sistema de administración de nutrición enteral.</a:t>
            </a:r>
          </a:p>
          <a:p>
            <a:endParaRPr lang="es-CO" sz="2400" noProof="1">
              <a:solidFill>
                <a:srgbClr val="1F1A34"/>
              </a:solidFill>
            </a:endParaRPr>
          </a:p>
          <a:p>
            <a:pPr marL="514350" indent="-514350">
              <a:buFont typeface="Arial" panose="020B0604020202020204" pitchFamily="34" charset="0"/>
              <a:buChar char="•"/>
            </a:pPr>
            <a:r>
              <a:rPr lang="es-CO" sz="2400" noProof="1">
                <a:solidFill>
                  <a:srgbClr val="1F1A34"/>
                </a:solidFill>
              </a:rPr>
              <a:t>Brindar herramientas que lleven a establecer políticas, procedimientos de cuidados de nutrición enteral (NE) y a promover la educación. </a:t>
            </a:r>
          </a:p>
          <a:p>
            <a:endParaRPr lang="es-CO" sz="2800" noProof="1">
              <a:solidFill>
                <a:srgbClr val="1F1A34"/>
              </a:solidFill>
            </a:endParaRPr>
          </a:p>
        </p:txBody>
      </p:sp>
    </p:spTree>
    <p:extLst>
      <p:ext uri="{BB962C8B-B14F-4D97-AF65-F5344CB8AC3E}">
        <p14:creationId xmlns:p14="http://schemas.microsoft.com/office/powerpoint/2010/main" val="2194304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o 16">
            <a:extLst>
              <a:ext uri="{FF2B5EF4-FFF2-40B4-BE49-F238E27FC236}">
                <a16:creationId xmlns:a16="http://schemas.microsoft.com/office/drawing/2014/main" id="{C2ED2092-A2CD-40F7-8CC1-1BEB43CFDC46}"/>
              </a:ext>
            </a:extLst>
          </p:cNvPr>
          <p:cNvGrpSpPr/>
          <p:nvPr/>
        </p:nvGrpSpPr>
        <p:grpSpPr>
          <a:xfrm>
            <a:off x="565572" y="1759420"/>
            <a:ext cx="3764067" cy="4064866"/>
            <a:chOff x="6814904" y="3047882"/>
            <a:chExt cx="2901689" cy="2377258"/>
          </a:xfrm>
        </p:grpSpPr>
        <p:sp>
          <p:nvSpPr>
            <p:cNvPr id="12" name="CuadroTexto 11">
              <a:extLst>
                <a:ext uri="{FF2B5EF4-FFF2-40B4-BE49-F238E27FC236}">
                  <a16:creationId xmlns:a16="http://schemas.microsoft.com/office/drawing/2014/main" id="{EED5C5E6-8BCA-4753-A730-A2D208FB7E30}"/>
                </a:ext>
              </a:extLst>
            </p:cNvPr>
            <p:cNvSpPr txBox="1"/>
            <p:nvPr/>
          </p:nvSpPr>
          <p:spPr>
            <a:xfrm>
              <a:off x="6814904" y="4246887"/>
              <a:ext cx="2901688" cy="1178253"/>
            </a:xfrm>
            <a:prstGeom prst="roundRect">
              <a:avLst/>
            </a:prstGeom>
            <a:solidFill>
              <a:schemeClr val="accent1">
                <a:lumMod val="20000"/>
                <a:lumOff val="80000"/>
              </a:schemeClr>
            </a:solidFill>
          </p:spPr>
          <p:txBody>
            <a:bodyPr wrap="square" tIns="684000" bIns="144000">
              <a:spAutoFit/>
            </a:bodyPr>
            <a:lstStyle>
              <a:defPPr>
                <a:defRPr lang="es-CO"/>
              </a:defPPr>
              <a:lvl1pPr>
                <a:defRPr sz="1400" b="1"/>
              </a:lvl1pPr>
            </a:lstStyle>
            <a:p>
              <a:r>
                <a:rPr lang="es-CO" sz="1600" dirty="0">
                  <a:solidFill>
                    <a:srgbClr val="1F1A34"/>
                  </a:solidFill>
                </a:rPr>
                <a:t>Práctica segura:</a:t>
              </a:r>
            </a:p>
            <a:p>
              <a:pPr marL="285750" indent="-285750">
                <a:buFont typeface="Arial" panose="020B0604020202020204" pitchFamily="34" charset="0"/>
                <a:buChar char="•"/>
              </a:pPr>
              <a:r>
                <a:rPr lang="es-CO" sz="1600" b="0" dirty="0">
                  <a:solidFill>
                    <a:srgbClr val="1F1A34"/>
                  </a:solidFill>
                </a:rPr>
                <a:t>Monitoree diariamente los niveles de potasio séricos</a:t>
              </a:r>
            </a:p>
            <a:p>
              <a:pPr marL="285750" indent="-285750">
                <a:buFont typeface="Arial" panose="020B0604020202020204" pitchFamily="34" charset="0"/>
                <a:buChar char="•"/>
              </a:pPr>
              <a:r>
                <a:rPr lang="es-CO" sz="1600" b="0" dirty="0">
                  <a:solidFill>
                    <a:srgbClr val="1F1A34"/>
                  </a:solidFill>
                </a:rPr>
                <a:t>Suplemente potasio y cloro</a:t>
              </a:r>
            </a:p>
          </p:txBody>
        </p:sp>
        <p:sp>
          <p:nvSpPr>
            <p:cNvPr id="16" name="Rectángulo: esquinas redondeadas 15">
              <a:extLst>
                <a:ext uri="{FF2B5EF4-FFF2-40B4-BE49-F238E27FC236}">
                  <a16:creationId xmlns:a16="http://schemas.microsoft.com/office/drawing/2014/main" id="{CCBFE4E0-DEE4-4684-89D5-370B78200D90}"/>
                </a:ext>
              </a:extLst>
            </p:cNvPr>
            <p:cNvSpPr/>
            <p:nvPr/>
          </p:nvSpPr>
          <p:spPr>
            <a:xfrm>
              <a:off x="6814904" y="3146457"/>
              <a:ext cx="2901688" cy="1462102"/>
            </a:xfrm>
            <a:prstGeom prst="roundRect">
              <a:avLst>
                <a:gd name="adj" fmla="val 11163"/>
              </a:avLst>
            </a:prstGeom>
            <a:solidFill>
              <a:schemeClr val="accent1">
                <a:lumMod val="40000"/>
                <a:lumOff val="60000"/>
              </a:schemeClr>
            </a:solidFill>
          </p:spPr>
          <p:txBody>
            <a:bodyPr wrap="square" tIns="468000" bIns="144000" anchor="ctr">
              <a:spAutoFit/>
            </a:bodyPr>
            <a:lstStyle/>
            <a:p>
              <a:r>
                <a:rPr lang="es-CO" sz="1600" b="1" dirty="0">
                  <a:solidFill>
                    <a:srgbClr val="1F1A34"/>
                  </a:solidFill>
                </a:rPr>
                <a:t>Causas: </a:t>
              </a:r>
            </a:p>
            <a:p>
              <a:pPr marL="285750" indent="-285750">
                <a:buFont typeface="Arial" panose="020B0604020202020204" pitchFamily="34" charset="0"/>
                <a:buChar char="•"/>
              </a:pPr>
              <a:r>
                <a:rPr lang="es-CO" sz="1600" dirty="0">
                  <a:solidFill>
                    <a:srgbClr val="1F1A34"/>
                  </a:solidFill>
                </a:rPr>
                <a:t>Síndrome de realimentación</a:t>
              </a:r>
            </a:p>
            <a:p>
              <a:pPr marL="285750" indent="-285750">
                <a:buFont typeface="Arial" panose="020B0604020202020204" pitchFamily="34" charset="0"/>
                <a:buChar char="•"/>
              </a:pPr>
              <a:r>
                <a:rPr lang="es-CO" sz="1600" dirty="0">
                  <a:solidFill>
                    <a:srgbClr val="1F1A34"/>
                  </a:solidFill>
                </a:rPr>
                <a:t>Estrés catabólico</a:t>
              </a:r>
            </a:p>
            <a:p>
              <a:pPr marL="285750" indent="-285750">
                <a:buFont typeface="Arial" panose="020B0604020202020204" pitchFamily="34" charset="0"/>
                <a:buChar char="•"/>
              </a:pPr>
              <a:r>
                <a:rPr lang="es-CO" sz="1600" dirty="0">
                  <a:solidFill>
                    <a:srgbClr val="1F1A34"/>
                  </a:solidFill>
                </a:rPr>
                <a:t>Efecto de la hormona antidiurética y aldosterona </a:t>
              </a:r>
            </a:p>
            <a:p>
              <a:pPr marL="285750" indent="-285750">
                <a:buFont typeface="Arial" panose="020B0604020202020204" pitchFamily="34" charset="0"/>
                <a:buChar char="•"/>
              </a:pPr>
              <a:r>
                <a:rPr lang="es-CO" sz="1600" dirty="0">
                  <a:solidFill>
                    <a:srgbClr val="1F1A34"/>
                  </a:solidFill>
                </a:rPr>
                <a:t>Depresión de masa muscular</a:t>
              </a:r>
            </a:p>
            <a:p>
              <a:pPr marL="285750" indent="-285750">
                <a:buFont typeface="Arial" panose="020B0604020202020204" pitchFamily="34" charset="0"/>
                <a:buChar char="•"/>
              </a:pPr>
              <a:r>
                <a:rPr lang="es-CO" sz="1600" dirty="0">
                  <a:solidFill>
                    <a:srgbClr val="1F1A34"/>
                  </a:solidFill>
                </a:rPr>
                <a:t>Pérdidas por diarrea</a:t>
              </a:r>
            </a:p>
          </p:txBody>
        </p:sp>
        <p:sp>
          <p:nvSpPr>
            <p:cNvPr id="14" name="Rectángulo 13">
              <a:extLst>
                <a:ext uri="{FF2B5EF4-FFF2-40B4-BE49-F238E27FC236}">
                  <a16:creationId xmlns:a16="http://schemas.microsoft.com/office/drawing/2014/main" id="{35B7A0C9-E36E-47C4-9703-FC87CC533A0C}"/>
                </a:ext>
              </a:extLst>
            </p:cNvPr>
            <p:cNvSpPr/>
            <p:nvPr/>
          </p:nvSpPr>
          <p:spPr>
            <a:xfrm>
              <a:off x="6814904" y="3047882"/>
              <a:ext cx="2901689" cy="325313"/>
            </a:xfrm>
            <a:prstGeom prst="rect">
              <a:avLst/>
            </a:prstGeom>
            <a:solidFill>
              <a:srgbClr val="275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spc="150" dirty="0" err="1">
                  <a:solidFill>
                    <a:schemeClr val="bg1"/>
                  </a:solidFill>
                </a:rPr>
                <a:t>Hipocalemia</a:t>
              </a:r>
              <a:r>
                <a:rPr lang="es-MX" b="1" spc="150" dirty="0">
                  <a:solidFill>
                    <a:schemeClr val="bg1"/>
                  </a:solidFill>
                </a:rPr>
                <a:t> </a:t>
              </a:r>
              <a:endParaRPr lang="es-CO" b="1" spc="150" dirty="0">
                <a:solidFill>
                  <a:schemeClr val="bg1"/>
                </a:solidFill>
              </a:endParaRPr>
            </a:p>
          </p:txBody>
        </p:sp>
      </p:grpSp>
      <p:grpSp>
        <p:nvGrpSpPr>
          <p:cNvPr id="22" name="Grupo 21">
            <a:extLst>
              <a:ext uri="{FF2B5EF4-FFF2-40B4-BE49-F238E27FC236}">
                <a16:creationId xmlns:a16="http://schemas.microsoft.com/office/drawing/2014/main" id="{5D75A607-DCF2-47D3-B0F6-51631481A8CD}"/>
              </a:ext>
            </a:extLst>
          </p:cNvPr>
          <p:cNvGrpSpPr/>
          <p:nvPr/>
        </p:nvGrpSpPr>
        <p:grpSpPr>
          <a:xfrm>
            <a:off x="4498733" y="1760994"/>
            <a:ext cx="3405925" cy="4063292"/>
            <a:chOff x="6814904" y="3047882"/>
            <a:chExt cx="2901689" cy="2931083"/>
          </a:xfrm>
        </p:grpSpPr>
        <p:sp>
          <p:nvSpPr>
            <p:cNvPr id="23" name="CuadroTexto 22">
              <a:extLst>
                <a:ext uri="{FF2B5EF4-FFF2-40B4-BE49-F238E27FC236}">
                  <a16:creationId xmlns:a16="http://schemas.microsoft.com/office/drawing/2014/main" id="{660C008A-D6CD-4416-A816-48EABF74E87E}"/>
                </a:ext>
              </a:extLst>
            </p:cNvPr>
            <p:cNvSpPr txBox="1"/>
            <p:nvPr/>
          </p:nvSpPr>
          <p:spPr>
            <a:xfrm>
              <a:off x="6814904" y="4087491"/>
              <a:ext cx="2901688" cy="1891474"/>
            </a:xfrm>
            <a:prstGeom prst="roundRect">
              <a:avLst/>
            </a:prstGeom>
            <a:solidFill>
              <a:schemeClr val="accent1">
                <a:lumMod val="20000"/>
                <a:lumOff val="80000"/>
              </a:schemeClr>
            </a:solidFill>
          </p:spPr>
          <p:txBody>
            <a:bodyPr wrap="square" tIns="684000" bIns="144000">
              <a:spAutoFit/>
            </a:bodyPr>
            <a:lstStyle>
              <a:defPPr>
                <a:defRPr lang="es-CO"/>
              </a:defPPr>
              <a:lvl1pPr>
                <a:defRPr sz="1400" b="1"/>
              </a:lvl1pPr>
            </a:lstStyle>
            <a:p>
              <a:r>
                <a:rPr lang="es-CO" sz="1600" dirty="0">
                  <a:solidFill>
                    <a:srgbClr val="1F1A34"/>
                  </a:solidFill>
                </a:rPr>
                <a:t>Práctica segura:</a:t>
              </a:r>
            </a:p>
            <a:p>
              <a:pPr marL="285750" indent="-285750">
                <a:buFont typeface="Arial" panose="020B0604020202020204" pitchFamily="34" charset="0"/>
                <a:buChar char="•"/>
              </a:pPr>
              <a:r>
                <a:rPr lang="es-CO" sz="1600" b="0" dirty="0">
                  <a:solidFill>
                    <a:srgbClr val="1F1A34"/>
                  </a:solidFill>
                </a:rPr>
                <a:t>Monitoree diariamente los niveles de fósforo y reponga lo que sea necesario </a:t>
              </a:r>
            </a:p>
            <a:p>
              <a:pPr marL="285750" indent="-285750">
                <a:buFont typeface="Arial" panose="020B0604020202020204" pitchFamily="34" charset="0"/>
                <a:buChar char="•"/>
              </a:pPr>
              <a:r>
                <a:rPr lang="es-CO" sz="1600" b="0" dirty="0">
                  <a:solidFill>
                    <a:srgbClr val="1F1A34"/>
                  </a:solidFill>
                </a:rPr>
                <a:t>Suplemente el fósforo hasta normalizar los niveles antes de iniciar nutrición</a:t>
              </a:r>
            </a:p>
          </p:txBody>
        </p:sp>
        <p:sp>
          <p:nvSpPr>
            <p:cNvPr id="28" name="Rectángulo: esquinas redondeadas 27">
              <a:extLst>
                <a:ext uri="{FF2B5EF4-FFF2-40B4-BE49-F238E27FC236}">
                  <a16:creationId xmlns:a16="http://schemas.microsoft.com/office/drawing/2014/main" id="{0201844B-0CF2-4233-A2C0-9447BFFD4BFF}"/>
                </a:ext>
              </a:extLst>
            </p:cNvPr>
            <p:cNvSpPr/>
            <p:nvPr/>
          </p:nvSpPr>
          <p:spPr>
            <a:xfrm>
              <a:off x="6814905" y="3104241"/>
              <a:ext cx="2901688" cy="1366403"/>
            </a:xfrm>
            <a:prstGeom prst="roundRect">
              <a:avLst/>
            </a:prstGeom>
            <a:solidFill>
              <a:schemeClr val="accent1">
                <a:lumMod val="40000"/>
                <a:lumOff val="60000"/>
              </a:schemeClr>
            </a:solidFill>
          </p:spPr>
          <p:txBody>
            <a:bodyPr wrap="square" tIns="468000" bIns="144000">
              <a:spAutoFit/>
            </a:bodyPr>
            <a:lstStyle/>
            <a:p>
              <a:r>
                <a:rPr lang="es-CO" sz="1600" b="1" dirty="0">
                  <a:solidFill>
                    <a:srgbClr val="1F1A34"/>
                  </a:solidFill>
                </a:rPr>
                <a:t>Causas: </a:t>
              </a:r>
            </a:p>
            <a:p>
              <a:pPr marL="285750" indent="-285750">
                <a:buFont typeface="Arial" panose="020B0604020202020204" pitchFamily="34" charset="0"/>
                <a:buChar char="•"/>
              </a:pPr>
              <a:r>
                <a:rPr lang="es-CO" sz="1600" dirty="0">
                  <a:solidFill>
                    <a:srgbClr val="1F1A34"/>
                  </a:solidFill>
                </a:rPr>
                <a:t>Síndrome de realimentación</a:t>
              </a:r>
            </a:p>
            <a:p>
              <a:pPr marL="285750" indent="-285750">
                <a:buFont typeface="Arial" panose="020B0604020202020204" pitchFamily="34" charset="0"/>
                <a:buChar char="•"/>
              </a:pPr>
              <a:r>
                <a:rPr lang="es-CO" sz="1600" dirty="0">
                  <a:solidFill>
                    <a:srgbClr val="1F1A34"/>
                  </a:solidFill>
                </a:rPr>
                <a:t>Excesivas calorías</a:t>
              </a:r>
            </a:p>
            <a:p>
              <a:pPr marL="285750" indent="-285750">
                <a:buFont typeface="Arial" panose="020B0604020202020204" pitchFamily="34" charset="0"/>
                <a:buChar char="•"/>
              </a:pPr>
              <a:r>
                <a:rPr lang="es-CO" sz="1600" dirty="0">
                  <a:solidFill>
                    <a:srgbClr val="1F1A34"/>
                  </a:solidFill>
                </a:rPr>
                <a:t>Uso de antiácidos </a:t>
              </a:r>
            </a:p>
            <a:p>
              <a:pPr marL="285750" indent="-285750">
                <a:buFont typeface="Arial" panose="020B0604020202020204" pitchFamily="34" charset="0"/>
                <a:buChar char="•"/>
              </a:pPr>
              <a:r>
                <a:rPr lang="es-CO" sz="1600" dirty="0">
                  <a:solidFill>
                    <a:srgbClr val="1F1A34"/>
                  </a:solidFill>
                </a:rPr>
                <a:t>Terapia con insulina </a:t>
              </a:r>
            </a:p>
          </p:txBody>
        </p:sp>
        <p:sp>
          <p:nvSpPr>
            <p:cNvPr id="29" name="Rectángulo 28">
              <a:extLst>
                <a:ext uri="{FF2B5EF4-FFF2-40B4-BE49-F238E27FC236}">
                  <a16:creationId xmlns:a16="http://schemas.microsoft.com/office/drawing/2014/main" id="{A1D9567B-CF90-43ED-A75A-F8E7E6F9439F}"/>
                </a:ext>
              </a:extLst>
            </p:cNvPr>
            <p:cNvSpPr/>
            <p:nvPr/>
          </p:nvSpPr>
          <p:spPr>
            <a:xfrm>
              <a:off x="6814904" y="3047882"/>
              <a:ext cx="2901689" cy="325313"/>
            </a:xfrm>
            <a:prstGeom prst="rect">
              <a:avLst/>
            </a:prstGeom>
            <a:solidFill>
              <a:srgbClr val="275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spc="150" dirty="0" err="1">
                  <a:solidFill>
                    <a:schemeClr val="bg1"/>
                  </a:solidFill>
                </a:rPr>
                <a:t>Hipofosfatemia</a:t>
              </a:r>
              <a:r>
                <a:rPr lang="es-MX" sz="1400" b="1" spc="150" dirty="0">
                  <a:solidFill>
                    <a:srgbClr val="1F1A34"/>
                  </a:solidFill>
                </a:rPr>
                <a:t> </a:t>
              </a:r>
              <a:endParaRPr lang="es-CO" sz="1400" b="1" spc="150" dirty="0">
                <a:solidFill>
                  <a:srgbClr val="1F1A34"/>
                </a:solidFill>
              </a:endParaRPr>
            </a:p>
          </p:txBody>
        </p:sp>
      </p:grpSp>
      <p:grpSp>
        <p:nvGrpSpPr>
          <p:cNvPr id="13" name="Grupo 12">
            <a:extLst>
              <a:ext uri="{FF2B5EF4-FFF2-40B4-BE49-F238E27FC236}">
                <a16:creationId xmlns:a16="http://schemas.microsoft.com/office/drawing/2014/main" id="{78F102A8-742D-C94F-80E8-89F8C3F0985C}"/>
              </a:ext>
            </a:extLst>
          </p:cNvPr>
          <p:cNvGrpSpPr/>
          <p:nvPr/>
        </p:nvGrpSpPr>
        <p:grpSpPr>
          <a:xfrm>
            <a:off x="8060099" y="1748177"/>
            <a:ext cx="3662472" cy="4076109"/>
            <a:chOff x="6814901" y="3047882"/>
            <a:chExt cx="3030306" cy="2755993"/>
          </a:xfrm>
        </p:grpSpPr>
        <p:sp>
          <p:nvSpPr>
            <p:cNvPr id="18" name="CuadroTexto 17">
              <a:extLst>
                <a:ext uri="{FF2B5EF4-FFF2-40B4-BE49-F238E27FC236}">
                  <a16:creationId xmlns:a16="http://schemas.microsoft.com/office/drawing/2014/main" id="{BD353239-1FEC-3F4B-9B04-B8F5BA367E17}"/>
                </a:ext>
              </a:extLst>
            </p:cNvPr>
            <p:cNvSpPr txBox="1"/>
            <p:nvPr/>
          </p:nvSpPr>
          <p:spPr>
            <a:xfrm>
              <a:off x="6814901" y="4195588"/>
              <a:ext cx="3030298" cy="1608287"/>
            </a:xfrm>
            <a:prstGeom prst="roundRect">
              <a:avLst>
                <a:gd name="adj" fmla="val 11581"/>
              </a:avLst>
            </a:prstGeom>
            <a:solidFill>
              <a:schemeClr val="accent1">
                <a:lumMod val="20000"/>
                <a:lumOff val="80000"/>
              </a:schemeClr>
            </a:solidFill>
          </p:spPr>
          <p:txBody>
            <a:bodyPr wrap="square" tIns="684000" bIns="108000">
              <a:spAutoFit/>
            </a:bodyPr>
            <a:lstStyle>
              <a:defPPr>
                <a:defRPr lang="es-CO"/>
              </a:defPPr>
              <a:lvl1pPr>
                <a:defRPr sz="1400" b="1"/>
              </a:lvl1pPr>
            </a:lstStyle>
            <a:p>
              <a:r>
                <a:rPr lang="es-CO" sz="1600" dirty="0">
                  <a:solidFill>
                    <a:srgbClr val="1F1A34"/>
                  </a:solidFill>
                </a:rPr>
                <a:t>Práctica segura:</a:t>
              </a:r>
            </a:p>
            <a:p>
              <a:pPr marL="285750" indent="-285750">
                <a:buFont typeface="Arial" panose="020B0604020202020204" pitchFamily="34" charset="0"/>
                <a:buChar char="•"/>
              </a:pPr>
              <a:r>
                <a:rPr lang="es-CO" sz="1600" b="0" dirty="0">
                  <a:solidFill>
                    <a:srgbClr val="1F1A34"/>
                  </a:solidFill>
                </a:rPr>
                <a:t>Control estricto de la glicemia</a:t>
              </a:r>
            </a:p>
            <a:p>
              <a:pPr marL="285750" indent="-285750">
                <a:buFont typeface="Arial" panose="020B0604020202020204" pitchFamily="34" charset="0"/>
                <a:buChar char="•"/>
              </a:pPr>
              <a:r>
                <a:rPr lang="es-CO" sz="1600" b="0" dirty="0">
                  <a:solidFill>
                    <a:srgbClr val="1F1A34"/>
                  </a:solidFill>
                </a:rPr>
                <a:t>Utilización de insulina según protocolo</a:t>
              </a:r>
            </a:p>
            <a:p>
              <a:pPr marL="285750" indent="-285750">
                <a:buFont typeface="Arial" panose="020B0604020202020204" pitchFamily="34" charset="0"/>
                <a:buChar char="•"/>
              </a:pPr>
              <a:r>
                <a:rPr lang="es-CO" sz="1600" b="0" dirty="0">
                  <a:solidFill>
                    <a:srgbClr val="1F1A34"/>
                  </a:solidFill>
                </a:rPr>
                <a:t>Monitorizar signos clínicos de híper o hipoglicemia</a:t>
              </a:r>
            </a:p>
          </p:txBody>
        </p:sp>
        <p:sp>
          <p:nvSpPr>
            <p:cNvPr id="19" name="Rectángulo: esquinas redondeadas 19">
              <a:extLst>
                <a:ext uri="{FF2B5EF4-FFF2-40B4-BE49-F238E27FC236}">
                  <a16:creationId xmlns:a16="http://schemas.microsoft.com/office/drawing/2014/main" id="{6CD0C8BC-A845-364D-B2FC-8EC2F0B4CD52}"/>
                </a:ext>
              </a:extLst>
            </p:cNvPr>
            <p:cNvSpPr/>
            <p:nvPr/>
          </p:nvSpPr>
          <p:spPr>
            <a:xfrm>
              <a:off x="6814905" y="3104241"/>
              <a:ext cx="3030294" cy="1556057"/>
            </a:xfrm>
            <a:prstGeom prst="roundRect">
              <a:avLst/>
            </a:prstGeom>
            <a:solidFill>
              <a:schemeClr val="accent1">
                <a:lumMod val="40000"/>
                <a:lumOff val="60000"/>
              </a:schemeClr>
            </a:solidFill>
          </p:spPr>
          <p:txBody>
            <a:bodyPr wrap="square" tIns="468000" bIns="144000">
              <a:spAutoFit/>
            </a:bodyPr>
            <a:lstStyle/>
            <a:p>
              <a:r>
                <a:rPr lang="es-CO" sz="1600" b="1" dirty="0">
                  <a:solidFill>
                    <a:srgbClr val="1F1A34"/>
                  </a:solidFill>
                </a:rPr>
                <a:t>Causas: </a:t>
              </a:r>
            </a:p>
            <a:p>
              <a:pPr marL="285750" indent="-285750">
                <a:buFont typeface="Arial" panose="020B0604020202020204" pitchFamily="34" charset="0"/>
                <a:buChar char="•"/>
              </a:pPr>
              <a:r>
                <a:rPr lang="es-CO" sz="1600" dirty="0">
                  <a:solidFill>
                    <a:srgbClr val="1F1A34"/>
                  </a:solidFill>
                </a:rPr>
                <a:t>Sepsis, diabetes, catabolismo, trauma</a:t>
              </a:r>
            </a:p>
            <a:p>
              <a:pPr marL="285750" indent="-285750">
                <a:buFont typeface="Arial" panose="020B0604020202020204" pitchFamily="34" charset="0"/>
                <a:buChar char="•"/>
              </a:pPr>
              <a:r>
                <a:rPr lang="es-CO" sz="1600" dirty="0">
                  <a:solidFill>
                    <a:srgbClr val="1F1A34"/>
                  </a:solidFill>
                </a:rPr>
                <a:t>Resistencia a la insulina </a:t>
              </a:r>
            </a:p>
            <a:p>
              <a:pPr marL="285750" indent="-285750">
                <a:buFont typeface="Arial" panose="020B0604020202020204" pitchFamily="34" charset="0"/>
                <a:buChar char="•"/>
              </a:pPr>
              <a:r>
                <a:rPr lang="es-CO" sz="1600" dirty="0">
                  <a:solidFill>
                    <a:srgbClr val="1F1A34"/>
                  </a:solidFill>
                </a:rPr>
                <a:t>Esteroides</a:t>
              </a:r>
            </a:p>
            <a:p>
              <a:pPr marL="285750" indent="-285750">
                <a:buFont typeface="Arial" panose="020B0604020202020204" pitchFamily="34" charset="0"/>
                <a:buChar char="•"/>
              </a:pPr>
              <a:r>
                <a:rPr lang="es-CO" sz="1600" dirty="0">
                  <a:solidFill>
                    <a:srgbClr val="1F1A34"/>
                  </a:solidFill>
                </a:rPr>
                <a:t>Exceso o déficit de calorías</a:t>
              </a:r>
            </a:p>
          </p:txBody>
        </p:sp>
        <p:sp>
          <p:nvSpPr>
            <p:cNvPr id="20" name="Rectángulo 19">
              <a:extLst>
                <a:ext uri="{FF2B5EF4-FFF2-40B4-BE49-F238E27FC236}">
                  <a16:creationId xmlns:a16="http://schemas.microsoft.com/office/drawing/2014/main" id="{F7BD8594-C06A-FC46-A558-15A34E486DFF}"/>
                </a:ext>
              </a:extLst>
            </p:cNvPr>
            <p:cNvSpPr/>
            <p:nvPr/>
          </p:nvSpPr>
          <p:spPr>
            <a:xfrm>
              <a:off x="6814904" y="3047882"/>
              <a:ext cx="3030303" cy="325313"/>
            </a:xfrm>
            <a:prstGeom prst="rect">
              <a:avLst/>
            </a:prstGeom>
            <a:solidFill>
              <a:srgbClr val="275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spc="150" dirty="0">
                  <a:solidFill>
                    <a:schemeClr val="bg1"/>
                  </a:solidFill>
                </a:rPr>
                <a:t>Hiperglicemia/hipoglicemia </a:t>
              </a:r>
              <a:endParaRPr lang="es-CO" b="1" spc="150" dirty="0">
                <a:solidFill>
                  <a:schemeClr val="bg1"/>
                </a:solidFill>
              </a:endParaRPr>
            </a:p>
          </p:txBody>
        </p:sp>
      </p:grpSp>
      <p:sp>
        <p:nvSpPr>
          <p:cNvPr id="4" name="Rectángulo 3">
            <a:extLst>
              <a:ext uri="{FF2B5EF4-FFF2-40B4-BE49-F238E27FC236}">
                <a16:creationId xmlns:a16="http://schemas.microsoft.com/office/drawing/2014/main" id="{389F8B66-32AE-C04A-924E-829A4099C519}"/>
              </a:ext>
            </a:extLst>
          </p:cNvPr>
          <p:cNvSpPr/>
          <p:nvPr/>
        </p:nvSpPr>
        <p:spPr>
          <a:xfrm>
            <a:off x="565572" y="5996504"/>
            <a:ext cx="7339085" cy="400110"/>
          </a:xfrm>
          <a:prstGeom prst="rect">
            <a:avLst/>
          </a:prstGeom>
        </p:spPr>
        <p:txBody>
          <a:bodyPr wrap="square">
            <a:spAutoFit/>
          </a:bodyPr>
          <a:lstStyle/>
          <a:p>
            <a:r>
              <a:rPr lang="es-CO" sz="1000" b="1" i="1" dirty="0" err="1">
                <a:solidFill>
                  <a:schemeClr val="bg2">
                    <a:lumMod val="50000"/>
                  </a:schemeClr>
                </a:solidFill>
              </a:rPr>
              <a:t>Zuñiga</a:t>
            </a:r>
            <a:r>
              <a:rPr lang="es-CO" sz="1000" b="1" i="1" dirty="0">
                <a:solidFill>
                  <a:schemeClr val="bg2">
                    <a:lumMod val="50000"/>
                  </a:schemeClr>
                </a:solidFill>
              </a:rPr>
              <a:t> B L. et al. Cuidados al paciente con nutrición enteral( NE) . 2017</a:t>
            </a:r>
          </a:p>
          <a:p>
            <a:r>
              <a:rPr lang="es-CO" sz="1000" b="1" i="1" dirty="0">
                <a:solidFill>
                  <a:schemeClr val="bg2">
                    <a:lumMod val="50000"/>
                  </a:schemeClr>
                </a:solidFill>
              </a:rPr>
              <a:t>Malone A. </a:t>
            </a:r>
            <a:r>
              <a:rPr lang="es-CO" sz="1000" b="1" i="1" dirty="0" err="1">
                <a:solidFill>
                  <a:schemeClr val="bg2">
                    <a:lumMod val="50000"/>
                  </a:schemeClr>
                </a:solidFill>
              </a:rPr>
              <a:t>Cap</a:t>
            </a:r>
            <a:r>
              <a:rPr lang="es-CO" sz="1000" b="1" i="1" dirty="0">
                <a:solidFill>
                  <a:schemeClr val="bg2">
                    <a:lumMod val="50000"/>
                  </a:schemeClr>
                </a:solidFill>
              </a:rPr>
              <a:t> 13 .</a:t>
            </a:r>
            <a:r>
              <a:rPr lang="es-CO" sz="1000" b="1" i="1" dirty="0" err="1">
                <a:solidFill>
                  <a:schemeClr val="bg2">
                    <a:lumMod val="50000"/>
                  </a:schemeClr>
                </a:solidFill>
              </a:rPr>
              <a:t>The</a:t>
            </a:r>
            <a:r>
              <a:rPr lang="es-CO" sz="1000" b="1" i="1" dirty="0">
                <a:solidFill>
                  <a:schemeClr val="bg2">
                    <a:lumMod val="50000"/>
                  </a:schemeClr>
                </a:solidFill>
              </a:rPr>
              <a:t> ASPEN </a:t>
            </a:r>
            <a:r>
              <a:rPr lang="es-CO" sz="1000" b="1" i="1" dirty="0" err="1">
                <a:solidFill>
                  <a:schemeClr val="bg2">
                    <a:lumMod val="50000"/>
                  </a:schemeClr>
                </a:solidFill>
              </a:rPr>
              <a:t>Nutrition</a:t>
            </a:r>
            <a:r>
              <a:rPr lang="es-CO" sz="1000" b="1" i="1" dirty="0">
                <a:solidFill>
                  <a:schemeClr val="bg2">
                    <a:lumMod val="50000"/>
                  </a:schemeClr>
                </a:solidFill>
              </a:rPr>
              <a:t> </a:t>
            </a:r>
            <a:r>
              <a:rPr lang="es-CO" sz="1000" b="1" i="1" dirty="0" err="1">
                <a:solidFill>
                  <a:schemeClr val="bg2">
                    <a:lumMod val="50000"/>
                  </a:schemeClr>
                </a:solidFill>
              </a:rPr>
              <a:t>support</a:t>
            </a:r>
            <a:r>
              <a:rPr lang="es-CO" sz="1000" b="1" i="1" dirty="0">
                <a:solidFill>
                  <a:schemeClr val="bg2">
                    <a:lumMod val="50000"/>
                  </a:schemeClr>
                </a:solidFill>
              </a:rPr>
              <a:t> Core </a:t>
            </a:r>
            <a:r>
              <a:rPr lang="es-CO" sz="1000" b="1" i="1" dirty="0" err="1">
                <a:solidFill>
                  <a:schemeClr val="bg2">
                    <a:lumMod val="50000"/>
                  </a:schemeClr>
                </a:solidFill>
              </a:rPr>
              <a:t>Corriculum</a:t>
            </a:r>
            <a:r>
              <a:rPr lang="es-CO" sz="1000" b="1" i="1" dirty="0">
                <a:solidFill>
                  <a:schemeClr val="bg2">
                    <a:lumMod val="50000"/>
                  </a:schemeClr>
                </a:solidFill>
              </a:rPr>
              <a:t>: A case-</a:t>
            </a:r>
            <a:r>
              <a:rPr lang="es-CO" sz="1000" b="1" i="1" dirty="0" err="1">
                <a:solidFill>
                  <a:schemeClr val="bg2">
                    <a:lumMod val="50000"/>
                  </a:schemeClr>
                </a:solidFill>
              </a:rPr>
              <a:t>based</a:t>
            </a:r>
            <a:r>
              <a:rPr lang="es-CO" sz="1000" b="1" i="1" dirty="0">
                <a:solidFill>
                  <a:schemeClr val="bg2">
                    <a:lumMod val="50000"/>
                  </a:schemeClr>
                </a:solidFill>
              </a:rPr>
              <a:t> </a:t>
            </a:r>
            <a:r>
              <a:rPr lang="es-CO" sz="1000" b="1" i="1" dirty="0" err="1">
                <a:solidFill>
                  <a:schemeClr val="bg2">
                    <a:lumMod val="50000"/>
                  </a:schemeClr>
                </a:solidFill>
              </a:rPr>
              <a:t>approach</a:t>
            </a:r>
            <a:r>
              <a:rPr lang="es-CO" sz="1000" b="1" i="1" dirty="0">
                <a:solidFill>
                  <a:schemeClr val="bg2">
                    <a:lumMod val="50000"/>
                  </a:schemeClr>
                </a:solidFill>
              </a:rPr>
              <a:t>- </a:t>
            </a:r>
            <a:r>
              <a:rPr lang="es-CO" sz="1000" b="1" i="1" dirty="0" err="1">
                <a:solidFill>
                  <a:schemeClr val="bg2">
                    <a:lumMod val="50000"/>
                  </a:schemeClr>
                </a:solidFill>
              </a:rPr>
              <a:t>The</a:t>
            </a:r>
            <a:r>
              <a:rPr lang="es-CO" sz="1000" b="1" i="1" dirty="0">
                <a:solidFill>
                  <a:schemeClr val="bg2">
                    <a:lumMod val="50000"/>
                  </a:schemeClr>
                </a:solidFill>
              </a:rPr>
              <a:t> </a:t>
            </a:r>
            <a:r>
              <a:rPr lang="es-CO" sz="1000" b="1" i="1" dirty="0" err="1">
                <a:solidFill>
                  <a:schemeClr val="bg2">
                    <a:lumMod val="50000"/>
                  </a:schemeClr>
                </a:solidFill>
              </a:rPr>
              <a:t>adult</a:t>
            </a:r>
            <a:r>
              <a:rPr lang="es-CO" sz="1000" b="1" i="1" dirty="0">
                <a:solidFill>
                  <a:schemeClr val="bg2">
                    <a:lumMod val="50000"/>
                  </a:schemeClr>
                </a:solidFill>
              </a:rPr>
              <a:t> </a:t>
            </a:r>
            <a:r>
              <a:rPr lang="es-CO" sz="1000" b="1" i="1" dirty="0" err="1">
                <a:solidFill>
                  <a:schemeClr val="bg2">
                    <a:lumMod val="50000"/>
                  </a:schemeClr>
                </a:solidFill>
              </a:rPr>
              <a:t>patients</a:t>
            </a:r>
            <a:r>
              <a:rPr lang="es-CO" sz="1000" b="1" i="1" dirty="0">
                <a:solidFill>
                  <a:schemeClr val="bg2">
                    <a:lumMod val="50000"/>
                  </a:schemeClr>
                </a:solidFill>
              </a:rPr>
              <a:t>. 2007</a:t>
            </a:r>
          </a:p>
        </p:txBody>
      </p:sp>
      <p:sp>
        <p:nvSpPr>
          <p:cNvPr id="21" name="Título 1">
            <a:extLst>
              <a:ext uri="{FF2B5EF4-FFF2-40B4-BE49-F238E27FC236}">
                <a16:creationId xmlns:a16="http://schemas.microsoft.com/office/drawing/2014/main" id="{E5D1858A-A99F-7149-9B72-9DDE48BFEA1D}"/>
              </a:ext>
            </a:extLst>
          </p:cNvPr>
          <p:cNvSpPr txBox="1">
            <a:spLocks/>
          </p:cNvSpPr>
          <p:nvPr/>
        </p:nvSpPr>
        <p:spPr>
          <a:xfrm>
            <a:off x="1607958" y="249531"/>
            <a:ext cx="8976084" cy="653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b="1">
                <a:solidFill>
                  <a:srgbClr val="1F1A34"/>
                </a:solidFill>
              </a:rPr>
              <a:t>Complicaciones de la nutrición enteral</a:t>
            </a:r>
            <a:endParaRPr lang="es-CO" sz="3200" b="1" dirty="0">
              <a:solidFill>
                <a:srgbClr val="1F1A34"/>
              </a:solidFill>
            </a:endParaRPr>
          </a:p>
        </p:txBody>
      </p:sp>
      <p:sp>
        <p:nvSpPr>
          <p:cNvPr id="24" name="CuadroTexto 23">
            <a:extLst>
              <a:ext uri="{FF2B5EF4-FFF2-40B4-BE49-F238E27FC236}">
                <a16:creationId xmlns:a16="http://schemas.microsoft.com/office/drawing/2014/main" id="{23E794DC-5D52-594C-A43B-B9F142595951}"/>
              </a:ext>
            </a:extLst>
          </p:cNvPr>
          <p:cNvSpPr txBox="1"/>
          <p:nvPr/>
        </p:nvSpPr>
        <p:spPr>
          <a:xfrm>
            <a:off x="5388114" y="800076"/>
            <a:ext cx="1893467" cy="477054"/>
          </a:xfrm>
          <a:prstGeom prst="rect">
            <a:avLst/>
          </a:prstGeom>
          <a:noFill/>
        </p:spPr>
        <p:txBody>
          <a:bodyPr wrap="none" rtlCol="0">
            <a:spAutoFit/>
          </a:bodyPr>
          <a:lstStyle/>
          <a:p>
            <a:r>
              <a:rPr lang="es-CO" sz="2500" i="1" dirty="0"/>
              <a:t>Metabólicas</a:t>
            </a:r>
          </a:p>
        </p:txBody>
      </p:sp>
    </p:spTree>
    <p:extLst>
      <p:ext uri="{BB962C8B-B14F-4D97-AF65-F5344CB8AC3E}">
        <p14:creationId xmlns:p14="http://schemas.microsoft.com/office/powerpoint/2010/main" val="851718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4086893-5B0F-421B-BC8E-45D52C78D448}"/>
              </a:ext>
            </a:extLst>
          </p:cNvPr>
          <p:cNvSpPr>
            <a:spLocks noGrp="1"/>
          </p:cNvSpPr>
          <p:nvPr>
            <p:ph type="title"/>
          </p:nvPr>
        </p:nvSpPr>
        <p:spPr>
          <a:xfrm>
            <a:off x="2739039" y="309411"/>
            <a:ext cx="6870895" cy="874805"/>
          </a:xfrm>
        </p:spPr>
        <p:txBody>
          <a:bodyPr vert="horz" lIns="91440" tIns="45720" rIns="91440" bIns="45720" rtlCol="0" anchor="ctr">
            <a:noAutofit/>
          </a:bodyPr>
          <a:lstStyle/>
          <a:p>
            <a:pPr algn="ctr"/>
            <a:r>
              <a:rPr lang="es-CO" sz="3200" b="1" kern="1200" dirty="0">
                <a:solidFill>
                  <a:srgbClr val="1F1A34"/>
                </a:solidFill>
                <a:latin typeface="+mj-lt"/>
                <a:ea typeface="+mj-ea"/>
                <a:cs typeface="+mj-cs"/>
              </a:rPr>
              <a:t>¿Cómo prevenir la aspiración pulmonar relacionada a la NE ?</a:t>
            </a:r>
          </a:p>
        </p:txBody>
      </p:sp>
      <p:sp>
        <p:nvSpPr>
          <p:cNvPr id="5" name="Marcador de contenido 2">
            <a:extLst>
              <a:ext uri="{FF2B5EF4-FFF2-40B4-BE49-F238E27FC236}">
                <a16:creationId xmlns:a16="http://schemas.microsoft.com/office/drawing/2014/main" id="{6BE3C09E-BD9E-47BA-93E2-8DAA36863087}"/>
              </a:ext>
            </a:extLst>
          </p:cNvPr>
          <p:cNvSpPr>
            <a:spLocks noGrp="1"/>
          </p:cNvSpPr>
          <p:nvPr>
            <p:ph idx="1"/>
          </p:nvPr>
        </p:nvSpPr>
        <p:spPr>
          <a:xfrm>
            <a:off x="1244185" y="1574330"/>
            <a:ext cx="4375160" cy="4363844"/>
          </a:xfrm>
        </p:spPr>
        <p:txBody>
          <a:bodyPr vert="horz" lIns="91440" tIns="45720" rIns="91440" bIns="45720" rtlCol="0" anchor="ctr">
            <a:normAutofit/>
          </a:bodyPr>
          <a:lstStyle/>
          <a:p>
            <a:pPr marL="0" indent="0">
              <a:buNone/>
            </a:pPr>
            <a:r>
              <a:rPr lang="es-CO" sz="2000" b="1" dirty="0">
                <a:solidFill>
                  <a:srgbClr val="1F1A34"/>
                </a:solidFill>
              </a:rPr>
              <a:t>Adherencia al protocolo de manejo de la sonda que incluye:</a:t>
            </a:r>
          </a:p>
          <a:p>
            <a:r>
              <a:rPr lang="es-CO" sz="2000" dirty="0">
                <a:solidFill>
                  <a:srgbClr val="1F1A34"/>
                </a:solidFill>
              </a:rPr>
              <a:t>Evaluación diaria del paciente</a:t>
            </a:r>
          </a:p>
          <a:p>
            <a:r>
              <a:rPr lang="es-CO" sz="2000" dirty="0">
                <a:solidFill>
                  <a:srgbClr val="1F1A34"/>
                </a:solidFill>
              </a:rPr>
              <a:t>Verificar posición de la sonda antes de iniciar Ne y cada 4 horas </a:t>
            </a:r>
          </a:p>
          <a:p>
            <a:r>
              <a:rPr lang="es-CO" sz="2000" dirty="0">
                <a:solidFill>
                  <a:srgbClr val="1F1A34"/>
                </a:solidFill>
              </a:rPr>
              <a:t>Sedación mínimo posible</a:t>
            </a:r>
          </a:p>
          <a:p>
            <a:r>
              <a:rPr lang="es-CO" sz="2000" dirty="0">
                <a:solidFill>
                  <a:srgbClr val="1F1A34"/>
                </a:solidFill>
              </a:rPr>
              <a:t>Sonda avanzada en pacientes de alto riesgo de </a:t>
            </a:r>
            <a:r>
              <a:rPr lang="es-CO" sz="2000" dirty="0" err="1">
                <a:solidFill>
                  <a:srgbClr val="1F1A34"/>
                </a:solidFill>
              </a:rPr>
              <a:t>broncoaspiración</a:t>
            </a:r>
            <a:endParaRPr lang="es-CO" sz="2000" dirty="0">
              <a:solidFill>
                <a:srgbClr val="1F1A34"/>
              </a:solidFill>
            </a:endParaRPr>
          </a:p>
          <a:p>
            <a:r>
              <a:rPr lang="es-CO" sz="2000" dirty="0">
                <a:solidFill>
                  <a:srgbClr val="1F1A34"/>
                </a:solidFill>
              </a:rPr>
              <a:t>Cabecera en ángulo de 30 a 45º</a:t>
            </a:r>
          </a:p>
        </p:txBody>
      </p:sp>
      <p:sp>
        <p:nvSpPr>
          <p:cNvPr id="6" name="CuadroTexto 5">
            <a:extLst>
              <a:ext uri="{FF2B5EF4-FFF2-40B4-BE49-F238E27FC236}">
                <a16:creationId xmlns:a16="http://schemas.microsoft.com/office/drawing/2014/main" id="{85A72B0D-E910-7749-A608-BF3BE10217F7}"/>
              </a:ext>
            </a:extLst>
          </p:cNvPr>
          <p:cNvSpPr txBox="1"/>
          <p:nvPr/>
        </p:nvSpPr>
        <p:spPr>
          <a:xfrm>
            <a:off x="6273821" y="2233898"/>
            <a:ext cx="4758941" cy="3162561"/>
          </a:xfrm>
          <a:prstGeom prst="rect">
            <a:avLst/>
          </a:prstGeom>
        </p:spPr>
        <p:txBody>
          <a:bodyPr vert="horz" lIns="91440" tIns="45720" rIns="91440" bIns="45720" rtlCol="0" anchor="ctr">
            <a:normAutofit/>
          </a:bodyPr>
          <a:lstStyle/>
          <a:p>
            <a:pPr marL="223838" indent="-223838">
              <a:lnSpc>
                <a:spcPct val="90000"/>
              </a:lnSpc>
              <a:spcAft>
                <a:spcPts val="600"/>
              </a:spcAft>
              <a:buFont typeface="Arial" panose="020B0604020202020204" pitchFamily="34" charset="0"/>
              <a:buChar char="•"/>
            </a:pPr>
            <a:r>
              <a:rPr lang="es-CO" sz="2000" dirty="0">
                <a:solidFill>
                  <a:srgbClr val="1F1A34"/>
                </a:solidFill>
              </a:rPr>
              <a:t>NE en forma continua en pacientes con intolerancia</a:t>
            </a:r>
          </a:p>
          <a:p>
            <a:pPr marL="223838" indent="-223838">
              <a:lnSpc>
                <a:spcPct val="90000"/>
              </a:lnSpc>
              <a:spcAft>
                <a:spcPts val="600"/>
              </a:spcAft>
              <a:buFont typeface="Arial" panose="020B0604020202020204" pitchFamily="34" charset="0"/>
              <a:buChar char="•"/>
            </a:pPr>
            <a:r>
              <a:rPr lang="es-CO" sz="2000" dirty="0">
                <a:solidFill>
                  <a:srgbClr val="1F1A34"/>
                </a:solidFill>
              </a:rPr>
              <a:t>Utilización de agente </a:t>
            </a:r>
            <a:r>
              <a:rPr lang="es-CO" sz="2000" dirty="0" err="1">
                <a:solidFill>
                  <a:srgbClr val="1F1A34"/>
                </a:solidFill>
              </a:rPr>
              <a:t>proquinético</a:t>
            </a:r>
            <a:endParaRPr lang="es-CO" sz="2000" dirty="0">
              <a:solidFill>
                <a:srgbClr val="1F1A34"/>
              </a:solidFill>
            </a:endParaRPr>
          </a:p>
          <a:p>
            <a:pPr marL="223838" indent="-223838">
              <a:lnSpc>
                <a:spcPct val="90000"/>
              </a:lnSpc>
              <a:spcAft>
                <a:spcPts val="600"/>
              </a:spcAft>
              <a:buFont typeface="Arial" panose="020B0604020202020204" pitchFamily="34" charset="0"/>
              <a:buChar char="•"/>
            </a:pPr>
            <a:r>
              <a:rPr lang="es-CO" sz="2000" dirty="0">
                <a:solidFill>
                  <a:srgbClr val="1F1A34"/>
                </a:solidFill>
              </a:rPr>
              <a:t>Medición del VRG solo en pacientes de alto riesgo, con un volumen &gt; 500 ml sin signos de intolerancia; entre 300 a 500 ml implemente medidas para evitar </a:t>
            </a:r>
            <a:r>
              <a:rPr lang="es-CO" sz="2000" dirty="0" err="1">
                <a:solidFill>
                  <a:srgbClr val="1F1A34"/>
                </a:solidFill>
              </a:rPr>
              <a:t>broncoaspiración</a:t>
            </a:r>
            <a:r>
              <a:rPr lang="es-CO" sz="2000" dirty="0">
                <a:solidFill>
                  <a:srgbClr val="1F1A34"/>
                </a:solidFill>
              </a:rPr>
              <a:t> </a:t>
            </a:r>
          </a:p>
        </p:txBody>
      </p:sp>
      <p:sp>
        <p:nvSpPr>
          <p:cNvPr id="7" name="Rectángulo 6">
            <a:extLst>
              <a:ext uri="{FF2B5EF4-FFF2-40B4-BE49-F238E27FC236}">
                <a16:creationId xmlns:a16="http://schemas.microsoft.com/office/drawing/2014/main" id="{E2A98859-79E5-AD47-B99D-5806448CD55E}"/>
              </a:ext>
            </a:extLst>
          </p:cNvPr>
          <p:cNvSpPr/>
          <p:nvPr/>
        </p:nvSpPr>
        <p:spPr>
          <a:xfrm>
            <a:off x="1244185" y="5938174"/>
            <a:ext cx="2382383" cy="246221"/>
          </a:xfrm>
          <a:prstGeom prst="rect">
            <a:avLst/>
          </a:prstGeom>
        </p:spPr>
        <p:txBody>
          <a:bodyPr wrap="none">
            <a:spAutoFit/>
          </a:bodyPr>
          <a:lstStyle/>
          <a:p>
            <a:r>
              <a:rPr lang="es-CO" sz="1000" b="1" i="1" dirty="0">
                <a:solidFill>
                  <a:schemeClr val="bg2">
                    <a:lumMod val="50000"/>
                  </a:schemeClr>
                </a:solidFill>
              </a:rPr>
              <a:t>ASPEN .JPEN 2017 Jan;41(1):15-103</a:t>
            </a:r>
          </a:p>
        </p:txBody>
      </p:sp>
      <p:sp>
        <p:nvSpPr>
          <p:cNvPr id="8" name="CuadroTexto 7">
            <a:extLst>
              <a:ext uri="{FF2B5EF4-FFF2-40B4-BE49-F238E27FC236}">
                <a16:creationId xmlns:a16="http://schemas.microsoft.com/office/drawing/2014/main" id="{C7CE12FB-9D88-1043-B525-2AECDD536E74}"/>
              </a:ext>
            </a:extLst>
          </p:cNvPr>
          <p:cNvSpPr txBox="1"/>
          <p:nvPr/>
        </p:nvSpPr>
        <p:spPr>
          <a:xfrm>
            <a:off x="6693374" y="5134849"/>
            <a:ext cx="2316660" cy="261610"/>
          </a:xfrm>
          <a:prstGeom prst="rect">
            <a:avLst/>
          </a:prstGeom>
          <a:noFill/>
        </p:spPr>
        <p:txBody>
          <a:bodyPr wrap="none" rtlCol="0">
            <a:spAutoFit/>
          </a:bodyPr>
          <a:lstStyle/>
          <a:p>
            <a:r>
              <a:rPr lang="es-CO" sz="1100" dirty="0">
                <a:solidFill>
                  <a:srgbClr val="1F1A34"/>
                </a:solidFill>
              </a:rPr>
              <a:t>VRG : Volumen Residual Gástrico</a:t>
            </a:r>
          </a:p>
        </p:txBody>
      </p:sp>
      <p:cxnSp>
        <p:nvCxnSpPr>
          <p:cNvPr id="3" name="Conector recto 2">
            <a:extLst>
              <a:ext uri="{FF2B5EF4-FFF2-40B4-BE49-F238E27FC236}">
                <a16:creationId xmlns:a16="http://schemas.microsoft.com/office/drawing/2014/main" id="{1A713358-2344-7B41-A3F6-F461320CB43D}"/>
              </a:ext>
            </a:extLst>
          </p:cNvPr>
          <p:cNvCxnSpPr>
            <a:cxnSpLocks/>
          </p:cNvCxnSpPr>
          <p:nvPr/>
        </p:nvCxnSpPr>
        <p:spPr>
          <a:xfrm>
            <a:off x="6011056" y="2248527"/>
            <a:ext cx="0" cy="29680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1538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A2C938-1CE1-5A42-B681-6A28ACBDCF05}"/>
              </a:ext>
            </a:extLst>
          </p:cNvPr>
          <p:cNvSpPr>
            <a:spLocks noGrp="1"/>
          </p:cNvSpPr>
          <p:nvPr>
            <p:ph type="title"/>
          </p:nvPr>
        </p:nvSpPr>
        <p:spPr>
          <a:xfrm>
            <a:off x="1607958" y="249531"/>
            <a:ext cx="8976084" cy="653931"/>
          </a:xfrm>
        </p:spPr>
        <p:txBody>
          <a:bodyPr>
            <a:normAutofit/>
          </a:bodyPr>
          <a:lstStyle/>
          <a:p>
            <a:pPr algn="ctr"/>
            <a:r>
              <a:rPr lang="es-CO" sz="3200" b="1" dirty="0">
                <a:solidFill>
                  <a:srgbClr val="1F1A34"/>
                </a:solidFill>
              </a:rPr>
              <a:t>Complicaciones de la nutrición enteral</a:t>
            </a:r>
          </a:p>
        </p:txBody>
      </p:sp>
      <p:sp>
        <p:nvSpPr>
          <p:cNvPr id="3" name="CuadroTexto 2">
            <a:extLst>
              <a:ext uri="{FF2B5EF4-FFF2-40B4-BE49-F238E27FC236}">
                <a16:creationId xmlns:a16="http://schemas.microsoft.com/office/drawing/2014/main" id="{52572B60-0AF9-E74A-9414-17890F340D52}"/>
              </a:ext>
            </a:extLst>
          </p:cNvPr>
          <p:cNvSpPr txBox="1"/>
          <p:nvPr/>
        </p:nvSpPr>
        <p:spPr>
          <a:xfrm>
            <a:off x="5139107" y="789311"/>
            <a:ext cx="1787669" cy="477054"/>
          </a:xfrm>
          <a:prstGeom prst="rect">
            <a:avLst/>
          </a:prstGeom>
          <a:noFill/>
        </p:spPr>
        <p:txBody>
          <a:bodyPr wrap="none" rtlCol="0">
            <a:spAutoFit/>
          </a:bodyPr>
          <a:lstStyle/>
          <a:p>
            <a:r>
              <a:rPr lang="es-CO" sz="2500" i="1" dirty="0"/>
              <a:t>Infecciosas</a:t>
            </a:r>
          </a:p>
        </p:txBody>
      </p:sp>
      <p:graphicFrame>
        <p:nvGraphicFramePr>
          <p:cNvPr id="8" name="Tabla 7">
            <a:extLst>
              <a:ext uri="{FF2B5EF4-FFF2-40B4-BE49-F238E27FC236}">
                <a16:creationId xmlns:a16="http://schemas.microsoft.com/office/drawing/2014/main" id="{6CE6AADE-30AD-DD43-8607-6DE326C7CD09}"/>
              </a:ext>
            </a:extLst>
          </p:cNvPr>
          <p:cNvGraphicFramePr>
            <a:graphicFrameLocks noGrp="1"/>
          </p:cNvGraphicFramePr>
          <p:nvPr>
            <p:extLst>
              <p:ext uri="{D42A27DB-BD31-4B8C-83A1-F6EECF244321}">
                <p14:modId xmlns:p14="http://schemas.microsoft.com/office/powerpoint/2010/main" val="807354310"/>
              </p:ext>
            </p:extLst>
          </p:nvPr>
        </p:nvGraphicFramePr>
        <p:xfrm>
          <a:off x="950259" y="1476330"/>
          <a:ext cx="10291482" cy="4476028"/>
        </p:xfrm>
        <a:graphic>
          <a:graphicData uri="http://schemas.openxmlformats.org/drawingml/2006/table">
            <a:tbl>
              <a:tblPr firstRow="1">
                <a:tableStyleId>{3B4B98B0-60AC-42C2-AFA5-B58CD77FA1E5}</a:tableStyleId>
              </a:tblPr>
              <a:tblGrid>
                <a:gridCol w="3962400">
                  <a:extLst>
                    <a:ext uri="{9D8B030D-6E8A-4147-A177-3AD203B41FA5}">
                      <a16:colId xmlns:a16="http://schemas.microsoft.com/office/drawing/2014/main" val="906159201"/>
                    </a:ext>
                  </a:extLst>
                </a:gridCol>
                <a:gridCol w="6329082">
                  <a:extLst>
                    <a:ext uri="{9D8B030D-6E8A-4147-A177-3AD203B41FA5}">
                      <a16:colId xmlns:a16="http://schemas.microsoft.com/office/drawing/2014/main" val="3500272823"/>
                    </a:ext>
                  </a:extLst>
                </a:gridCol>
              </a:tblGrid>
              <a:tr h="685077">
                <a:tc>
                  <a:txBody>
                    <a:bodyPr/>
                    <a:lstStyle/>
                    <a:p>
                      <a:r>
                        <a:rPr lang="es-CO" dirty="0">
                          <a:solidFill>
                            <a:srgbClr val="1F1A34"/>
                          </a:solidFill>
                        </a:rPr>
                        <a:t>Neumonía Post aspiración</a:t>
                      </a:r>
                    </a:p>
                  </a:txBody>
                  <a:tcPr anchor="ctr"/>
                </a:tc>
                <a:tc>
                  <a:txBody>
                    <a:bodyPr/>
                    <a:lstStyle/>
                    <a:p>
                      <a:r>
                        <a:rPr lang="es-CO">
                          <a:solidFill>
                            <a:srgbClr val="1F1A34"/>
                          </a:solidFill>
                        </a:rPr>
                        <a:t>Sinusitis, Otitis media, infección estoma, peritonitis</a:t>
                      </a:r>
                    </a:p>
                  </a:txBody>
                  <a:tcPr anchor="ctr"/>
                </a:tc>
                <a:extLst>
                  <a:ext uri="{0D108BD9-81ED-4DB2-BD59-A6C34878D82A}">
                    <a16:rowId xmlns:a16="http://schemas.microsoft.com/office/drawing/2014/main" val="1424067863"/>
                  </a:ext>
                </a:extLst>
              </a:tr>
              <a:tr h="3790951">
                <a:tc>
                  <a:txBody>
                    <a:bodyPr/>
                    <a:lstStyle/>
                    <a:p>
                      <a:r>
                        <a:rPr lang="es-CO" b="1" dirty="0">
                          <a:solidFill>
                            <a:srgbClr val="1F1A34"/>
                          </a:solidFill>
                        </a:rPr>
                        <a:t>Etiología: </a:t>
                      </a:r>
                      <a:r>
                        <a:rPr lang="es-CO" dirty="0">
                          <a:solidFill>
                            <a:srgbClr val="1F1A34"/>
                          </a:solidFill>
                        </a:rPr>
                        <a:t>presencia de fórmula enteral en la vía aérea.</a:t>
                      </a:r>
                    </a:p>
                    <a:p>
                      <a:endParaRPr lang="es-CO" dirty="0">
                        <a:solidFill>
                          <a:srgbClr val="1F1A34"/>
                        </a:solidFill>
                      </a:endParaRPr>
                    </a:p>
                    <a:p>
                      <a:r>
                        <a:rPr lang="es-CO" b="1" dirty="0">
                          <a:solidFill>
                            <a:srgbClr val="1F1A34"/>
                          </a:solidFill>
                        </a:rPr>
                        <a:t>Práctica segura: </a:t>
                      </a:r>
                    </a:p>
                    <a:p>
                      <a:r>
                        <a:rPr lang="es-CO" dirty="0">
                          <a:solidFill>
                            <a:srgbClr val="1F1A34"/>
                          </a:solidFill>
                        </a:rPr>
                        <a:t>Evitar la bronco aspiración </a:t>
                      </a:r>
                    </a:p>
                    <a:p>
                      <a:r>
                        <a:rPr lang="es-CO" dirty="0">
                          <a:solidFill>
                            <a:srgbClr val="1F1A34"/>
                          </a:solidFill>
                        </a:rPr>
                        <a:t>Vigilancia diaria signos de infección</a:t>
                      </a:r>
                    </a:p>
                    <a:p>
                      <a:endParaRPr lang="es-CO" dirty="0">
                        <a:solidFill>
                          <a:srgbClr val="1F1A34"/>
                        </a:solidFill>
                      </a:endParaRPr>
                    </a:p>
                  </a:txBody>
                  <a:tcPr anchor="ctr"/>
                </a:tc>
                <a:tc>
                  <a:txBody>
                    <a:bodyPr/>
                    <a:lstStyle/>
                    <a:p>
                      <a:r>
                        <a:rPr lang="es-CO" b="1" dirty="0">
                          <a:solidFill>
                            <a:srgbClr val="1F1A34"/>
                          </a:solidFill>
                        </a:rPr>
                        <a:t>Etiología: </a:t>
                      </a:r>
                      <a:r>
                        <a:rPr lang="es-CO" b="0" dirty="0">
                          <a:solidFill>
                            <a:srgbClr val="1F1A34"/>
                          </a:solidFill>
                        </a:rPr>
                        <a:t>s</a:t>
                      </a:r>
                      <a:r>
                        <a:rPr lang="es-CO" dirty="0">
                          <a:solidFill>
                            <a:srgbClr val="1F1A34"/>
                          </a:solidFill>
                        </a:rPr>
                        <a:t>onda inadecuada y/o falta de movilización, manipulación de la fórmula inadecuada.</a:t>
                      </a:r>
                    </a:p>
                    <a:p>
                      <a:endParaRPr lang="es-CO" dirty="0">
                        <a:solidFill>
                          <a:srgbClr val="1F1A34"/>
                        </a:solidFill>
                      </a:endParaRPr>
                    </a:p>
                    <a:p>
                      <a:r>
                        <a:rPr lang="es-CO" b="1" dirty="0">
                          <a:solidFill>
                            <a:srgbClr val="1F1A34"/>
                          </a:solidFill>
                        </a:rPr>
                        <a:t>Prevención: </a:t>
                      </a:r>
                      <a:r>
                        <a:rPr lang="es-CO" b="0" dirty="0">
                          <a:solidFill>
                            <a:srgbClr val="1F1A34"/>
                          </a:solidFill>
                        </a:rPr>
                        <a:t>s</a:t>
                      </a:r>
                      <a:r>
                        <a:rPr lang="es-CO" dirty="0">
                          <a:solidFill>
                            <a:srgbClr val="1F1A34"/>
                          </a:solidFill>
                        </a:rPr>
                        <a:t>ondas de bajo calibre, movilización periódica, mantener las conexiones de la sonda limpias.</a:t>
                      </a:r>
                    </a:p>
                    <a:p>
                      <a:endParaRPr lang="es-CO" dirty="0">
                        <a:solidFill>
                          <a:srgbClr val="1F1A34"/>
                        </a:solidFill>
                      </a:endParaRPr>
                    </a:p>
                    <a:p>
                      <a:r>
                        <a:rPr lang="es-CO" b="1" dirty="0">
                          <a:solidFill>
                            <a:srgbClr val="1F1A34"/>
                          </a:solidFill>
                        </a:rPr>
                        <a:t>Práctica segura: </a:t>
                      </a:r>
                    </a:p>
                    <a:p>
                      <a:pPr marL="285750" indent="-285750">
                        <a:buFont typeface="Arial" panose="020B0604020202020204" pitchFamily="34" charset="0"/>
                        <a:buChar char="•"/>
                      </a:pPr>
                      <a:r>
                        <a:rPr lang="es-CO" dirty="0">
                          <a:solidFill>
                            <a:srgbClr val="1F1A34"/>
                          </a:solidFill>
                        </a:rPr>
                        <a:t>Observar signos y síntomas de infección sistémica.</a:t>
                      </a:r>
                    </a:p>
                    <a:p>
                      <a:pPr marL="285750" indent="-285750">
                        <a:buFont typeface="Arial" panose="020B0604020202020204" pitchFamily="34" charset="0"/>
                        <a:buChar char="•"/>
                      </a:pPr>
                      <a:r>
                        <a:rPr lang="es-CO" dirty="0">
                          <a:solidFill>
                            <a:srgbClr val="1F1A34"/>
                          </a:solidFill>
                        </a:rPr>
                        <a:t>Inspeccionar los estomas de gastrostomías o yeyunostomías.</a:t>
                      </a:r>
                    </a:p>
                    <a:p>
                      <a:pPr marL="285750" indent="-285750">
                        <a:buFont typeface="Arial" panose="020B0604020202020204" pitchFamily="34" charset="0"/>
                        <a:buChar char="•"/>
                      </a:pPr>
                      <a:r>
                        <a:rPr lang="es-CO" dirty="0">
                          <a:solidFill>
                            <a:srgbClr val="1F1A34"/>
                          </a:solidFill>
                        </a:rPr>
                        <a:t>Lavado aséptico de las manos.</a:t>
                      </a:r>
                    </a:p>
                    <a:p>
                      <a:pPr marL="285750" indent="-285750">
                        <a:buFont typeface="Arial" panose="020B0604020202020204" pitchFamily="34" charset="0"/>
                        <a:buChar char="•"/>
                      </a:pPr>
                      <a:r>
                        <a:rPr lang="es-CO" dirty="0">
                          <a:solidFill>
                            <a:srgbClr val="1F1A34"/>
                          </a:solidFill>
                        </a:rPr>
                        <a:t>Fomentar preparación y manipulación de la NE segura.</a:t>
                      </a:r>
                    </a:p>
                  </a:txBody>
                  <a:tcPr anchor="ctr"/>
                </a:tc>
                <a:extLst>
                  <a:ext uri="{0D108BD9-81ED-4DB2-BD59-A6C34878D82A}">
                    <a16:rowId xmlns:a16="http://schemas.microsoft.com/office/drawing/2014/main" val="3148833636"/>
                  </a:ext>
                </a:extLst>
              </a:tr>
            </a:tbl>
          </a:graphicData>
        </a:graphic>
      </p:graphicFrame>
      <p:sp>
        <p:nvSpPr>
          <p:cNvPr id="4" name="Rectángulo 3">
            <a:extLst>
              <a:ext uri="{FF2B5EF4-FFF2-40B4-BE49-F238E27FC236}">
                <a16:creationId xmlns:a16="http://schemas.microsoft.com/office/drawing/2014/main" id="{1A8498EE-56A3-D547-8626-2D5CE4FAA9CE}"/>
              </a:ext>
            </a:extLst>
          </p:cNvPr>
          <p:cNvSpPr/>
          <p:nvPr/>
        </p:nvSpPr>
        <p:spPr>
          <a:xfrm>
            <a:off x="890299" y="6010381"/>
            <a:ext cx="5433220" cy="400110"/>
          </a:xfrm>
          <a:prstGeom prst="rect">
            <a:avLst/>
          </a:prstGeom>
        </p:spPr>
        <p:txBody>
          <a:bodyPr wrap="square">
            <a:spAutoFit/>
          </a:bodyPr>
          <a:lstStyle/>
          <a:p>
            <a:r>
              <a:rPr lang="es-CO" sz="1000" b="1" i="1" dirty="0">
                <a:solidFill>
                  <a:schemeClr val="bg2">
                    <a:lumMod val="50000"/>
                  </a:schemeClr>
                </a:solidFill>
              </a:rPr>
              <a:t>ASPEN .JPEN 2017 Jan;41(1):15-103</a:t>
            </a:r>
          </a:p>
          <a:p>
            <a:r>
              <a:rPr lang="es-CO" sz="1000" b="1" i="1" dirty="0" err="1">
                <a:solidFill>
                  <a:schemeClr val="bg2">
                    <a:lumMod val="50000"/>
                  </a:schemeClr>
                </a:solidFill>
              </a:rPr>
              <a:t>Zuñiga</a:t>
            </a:r>
            <a:r>
              <a:rPr lang="es-CO" sz="1000" b="1" i="1" dirty="0">
                <a:solidFill>
                  <a:schemeClr val="bg2">
                    <a:lumMod val="50000"/>
                  </a:schemeClr>
                </a:solidFill>
              </a:rPr>
              <a:t> B L. et al. Cuidados al paciente con nutrición enteral( NE) . 2017</a:t>
            </a:r>
          </a:p>
        </p:txBody>
      </p:sp>
    </p:spTree>
    <p:extLst>
      <p:ext uri="{BB962C8B-B14F-4D97-AF65-F5344CB8AC3E}">
        <p14:creationId xmlns:p14="http://schemas.microsoft.com/office/powerpoint/2010/main" val="688504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p:cNvSpPr/>
          <p:nvPr/>
        </p:nvSpPr>
        <p:spPr>
          <a:xfrm>
            <a:off x="2168434" y="3004457"/>
            <a:ext cx="1449977" cy="685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75" name="Straight Connector 74">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5124" name="Picture 4" descr="Bacteria, Medical, Biology, Health, Anatomy, Science">
            <a:extLst>
              <a:ext uri="{FF2B5EF4-FFF2-40B4-BE49-F238E27FC236}">
                <a16:creationId xmlns:a16="http://schemas.microsoft.com/office/drawing/2014/main" id="{5EEF07FE-83EC-4699-AA55-818D228DCC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23" b="1"/>
          <a:stretch/>
        </p:blipFill>
        <p:spPr bwMode="auto">
          <a:xfrm>
            <a:off x="6218720" y="1297045"/>
            <a:ext cx="4736250" cy="476057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Marcador de contenido 2">
            <a:extLst>
              <a:ext uri="{FF2B5EF4-FFF2-40B4-BE49-F238E27FC236}">
                <a16:creationId xmlns:a16="http://schemas.microsoft.com/office/drawing/2014/main" id="{E67BE58D-B634-3746-950D-CE087FE7924B}"/>
              </a:ext>
            </a:extLst>
          </p:cNvPr>
          <p:cNvSpPr>
            <a:spLocks noGrp="1"/>
          </p:cNvSpPr>
          <p:nvPr>
            <p:ph idx="1"/>
          </p:nvPr>
        </p:nvSpPr>
        <p:spPr>
          <a:xfrm>
            <a:off x="1395323" y="3485872"/>
            <a:ext cx="3581411" cy="2571750"/>
          </a:xfrm>
        </p:spPr>
        <p:txBody>
          <a:bodyPr anchor="ctr">
            <a:normAutofit/>
          </a:bodyPr>
          <a:lstStyle/>
          <a:p>
            <a:pPr marL="0" indent="0" algn="just">
              <a:buNone/>
            </a:pPr>
            <a:r>
              <a:rPr lang="es-ES" sz="2400" dirty="0">
                <a:solidFill>
                  <a:srgbClr val="1F1A34"/>
                </a:solidFill>
              </a:rPr>
              <a:t>Las fórmulas de nutrición enteral pueden causar eventos adversos en la persona, cuando no se siguen las buenas prácticas de la manipulación.</a:t>
            </a:r>
            <a:endParaRPr lang="es-CO" sz="1800" dirty="0">
              <a:solidFill>
                <a:srgbClr val="1F1A34"/>
              </a:solidFill>
            </a:endParaRPr>
          </a:p>
        </p:txBody>
      </p:sp>
      <p:grpSp>
        <p:nvGrpSpPr>
          <p:cNvPr id="6" name="Grupo 5"/>
          <p:cNvGrpSpPr/>
          <p:nvPr/>
        </p:nvGrpSpPr>
        <p:grpSpPr>
          <a:xfrm>
            <a:off x="1280922" y="1526566"/>
            <a:ext cx="4012700" cy="2109732"/>
            <a:chOff x="1199380" y="1267097"/>
            <a:chExt cx="4012700" cy="2109732"/>
          </a:xfrm>
        </p:grpSpPr>
        <p:sp>
          <p:nvSpPr>
            <p:cNvPr id="5" name="Rectángulo 4"/>
            <p:cNvSpPr/>
            <p:nvPr/>
          </p:nvSpPr>
          <p:spPr>
            <a:xfrm>
              <a:off x="2124478" y="2462429"/>
              <a:ext cx="1260566"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Flecha curvada hacia abajo 1"/>
            <p:cNvSpPr/>
            <p:nvPr/>
          </p:nvSpPr>
          <p:spPr>
            <a:xfrm>
              <a:off x="1199380" y="1267097"/>
              <a:ext cx="4012700" cy="188180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sp>
        <p:nvSpPr>
          <p:cNvPr id="7" name="CuadroTexto 6">
            <a:extLst>
              <a:ext uri="{FF2B5EF4-FFF2-40B4-BE49-F238E27FC236}">
                <a16:creationId xmlns:a16="http://schemas.microsoft.com/office/drawing/2014/main" id="{34E26484-C6DB-DF46-84AF-484B3A2CB309}"/>
              </a:ext>
            </a:extLst>
          </p:cNvPr>
          <p:cNvSpPr txBox="1"/>
          <p:nvPr/>
        </p:nvSpPr>
        <p:spPr>
          <a:xfrm>
            <a:off x="2830267" y="374026"/>
            <a:ext cx="6535764" cy="584775"/>
          </a:xfrm>
          <a:prstGeom prst="rect">
            <a:avLst/>
          </a:prstGeom>
          <a:noFill/>
        </p:spPr>
        <p:txBody>
          <a:bodyPr wrap="none" rtlCol="0">
            <a:spAutoFit/>
          </a:bodyPr>
          <a:lstStyle/>
          <a:p>
            <a:r>
              <a:rPr lang="es-CO" sz="3200" b="1" dirty="0">
                <a:solidFill>
                  <a:srgbClr val="1F1A34"/>
                </a:solidFill>
              </a:rPr>
              <a:t>Cuidados con la fórmula enteral </a:t>
            </a:r>
          </a:p>
        </p:txBody>
      </p:sp>
    </p:spTree>
    <p:extLst>
      <p:ext uri="{BB962C8B-B14F-4D97-AF65-F5344CB8AC3E}">
        <p14:creationId xmlns:p14="http://schemas.microsoft.com/office/powerpoint/2010/main" val="4073590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8EFEFA-C7CB-4D1F-B8FB-B97C6E39022E}"/>
              </a:ext>
            </a:extLst>
          </p:cNvPr>
          <p:cNvSpPr>
            <a:spLocks noGrp="1"/>
          </p:cNvSpPr>
          <p:nvPr>
            <p:ph type="title"/>
          </p:nvPr>
        </p:nvSpPr>
        <p:spPr>
          <a:xfrm>
            <a:off x="1740173" y="270431"/>
            <a:ext cx="8351520" cy="1325563"/>
          </a:xfrm>
        </p:spPr>
        <p:txBody>
          <a:bodyPr>
            <a:noAutofit/>
          </a:bodyPr>
          <a:lstStyle/>
          <a:p>
            <a:pPr algn="ctr"/>
            <a:r>
              <a:rPr lang="es-ES" sz="3200" b="1" dirty="0">
                <a:solidFill>
                  <a:srgbClr val="1F1A34"/>
                </a:solidFill>
              </a:rPr>
              <a:t>¿Puede el sistema de alimentación NE ser una fuente de contaminación e infección?</a:t>
            </a:r>
            <a:endParaRPr lang="es-CO" sz="3200" dirty="0">
              <a:solidFill>
                <a:srgbClr val="1F1A34"/>
              </a:solidFill>
            </a:endParaRPr>
          </a:p>
        </p:txBody>
      </p:sp>
      <p:sp>
        <p:nvSpPr>
          <p:cNvPr id="6" name="Marcador de contenido 2">
            <a:extLst>
              <a:ext uri="{FF2B5EF4-FFF2-40B4-BE49-F238E27FC236}">
                <a16:creationId xmlns:a16="http://schemas.microsoft.com/office/drawing/2014/main" id="{EFC772DF-A21F-4788-B277-D25341227B70}"/>
              </a:ext>
            </a:extLst>
          </p:cNvPr>
          <p:cNvSpPr txBox="1">
            <a:spLocks/>
          </p:cNvSpPr>
          <p:nvPr/>
        </p:nvSpPr>
        <p:spPr>
          <a:xfrm>
            <a:off x="6721982" y="2097590"/>
            <a:ext cx="3538671" cy="1886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dirty="0">
                <a:solidFill>
                  <a:srgbClr val="1F1A34"/>
                </a:solidFill>
              </a:rPr>
              <a:t>Diarrea </a:t>
            </a:r>
          </a:p>
          <a:p>
            <a:r>
              <a:rPr lang="es-ES" sz="2400" dirty="0">
                <a:solidFill>
                  <a:srgbClr val="1F1A34"/>
                </a:solidFill>
              </a:rPr>
              <a:t>Neumonía </a:t>
            </a:r>
          </a:p>
          <a:p>
            <a:r>
              <a:rPr lang="es-ES" sz="2400" dirty="0">
                <a:solidFill>
                  <a:srgbClr val="1F1A34"/>
                </a:solidFill>
              </a:rPr>
              <a:t>Bacteriemia</a:t>
            </a:r>
          </a:p>
          <a:p>
            <a:r>
              <a:rPr lang="es-ES" sz="2400" dirty="0">
                <a:solidFill>
                  <a:srgbClr val="1F1A34"/>
                </a:solidFill>
              </a:rPr>
              <a:t>Distensión abdominal</a:t>
            </a:r>
          </a:p>
        </p:txBody>
      </p:sp>
      <p:sp>
        <p:nvSpPr>
          <p:cNvPr id="27" name="Llamada de flecha a la derecha 26">
            <a:extLst>
              <a:ext uri="{FF2B5EF4-FFF2-40B4-BE49-F238E27FC236}">
                <a16:creationId xmlns:a16="http://schemas.microsoft.com/office/drawing/2014/main" id="{A239987F-673C-5446-99B7-09CD5822DD98}"/>
              </a:ext>
            </a:extLst>
          </p:cNvPr>
          <p:cNvSpPr/>
          <p:nvPr/>
        </p:nvSpPr>
        <p:spPr>
          <a:xfrm>
            <a:off x="2083182" y="2047004"/>
            <a:ext cx="4195156" cy="1987292"/>
          </a:xfrm>
          <a:prstGeom prst="rightArrowCallout">
            <a:avLst>
              <a:gd name="adj1" fmla="val 28609"/>
              <a:gd name="adj2" fmla="val 25000"/>
              <a:gd name="adj3" fmla="val 19587"/>
              <a:gd name="adj4" fmla="val 70960"/>
            </a:avLst>
          </a:prstGeom>
          <a:solidFill>
            <a:schemeClr val="accent1">
              <a:alpha val="72000"/>
            </a:schemeClr>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a:solidFill>
                  <a:schemeClr val="bg1"/>
                </a:solidFill>
              </a:rPr>
              <a:t>La contaminación de las fórmulas enterales pueden causar </a:t>
            </a:r>
          </a:p>
        </p:txBody>
      </p:sp>
      <p:sp>
        <p:nvSpPr>
          <p:cNvPr id="29" name="CuadroTexto 28">
            <a:extLst>
              <a:ext uri="{FF2B5EF4-FFF2-40B4-BE49-F238E27FC236}">
                <a16:creationId xmlns:a16="http://schemas.microsoft.com/office/drawing/2014/main" id="{8645D12C-3D9D-8344-A561-02B856DAEDBF}"/>
              </a:ext>
            </a:extLst>
          </p:cNvPr>
          <p:cNvSpPr txBox="1"/>
          <p:nvPr/>
        </p:nvSpPr>
        <p:spPr>
          <a:xfrm>
            <a:off x="1740173" y="4152528"/>
            <a:ext cx="8663002" cy="1754326"/>
          </a:xfrm>
          <a:prstGeom prst="rect">
            <a:avLst/>
          </a:prstGeom>
          <a:noFill/>
        </p:spPr>
        <p:txBody>
          <a:bodyPr wrap="square" rtlCol="0">
            <a:spAutoFit/>
          </a:bodyPr>
          <a:lstStyle/>
          <a:p>
            <a:r>
              <a:rPr lang="es-CO" b="1" dirty="0">
                <a:solidFill>
                  <a:srgbClr val="1F1A34"/>
                </a:solidFill>
              </a:rPr>
              <a:t>    FDA: </a:t>
            </a:r>
            <a:r>
              <a:rPr lang="es-CO" dirty="0">
                <a:solidFill>
                  <a:srgbClr val="1F1A34"/>
                </a:solidFill>
              </a:rPr>
              <a:t>3 o más muestras con más de 10</a:t>
            </a:r>
            <a:r>
              <a:rPr lang="es-CO" baseline="30000" dirty="0">
                <a:solidFill>
                  <a:srgbClr val="1F1A34"/>
                </a:solidFill>
              </a:rPr>
              <a:t>3</a:t>
            </a:r>
            <a:r>
              <a:rPr lang="es-CO" dirty="0">
                <a:solidFill>
                  <a:srgbClr val="1F1A34"/>
                </a:solidFill>
              </a:rPr>
              <a:t>UFC/</a:t>
            </a:r>
            <a:r>
              <a:rPr lang="es-CO" dirty="0" err="1">
                <a:solidFill>
                  <a:srgbClr val="1F1A34"/>
                </a:solidFill>
              </a:rPr>
              <a:t>mL</a:t>
            </a:r>
            <a:endParaRPr lang="es-CO" dirty="0">
              <a:solidFill>
                <a:srgbClr val="1F1A34"/>
              </a:solidFill>
            </a:endParaRPr>
          </a:p>
          <a:p>
            <a:r>
              <a:rPr lang="es-CO" dirty="0">
                <a:solidFill>
                  <a:srgbClr val="1F1A34"/>
                </a:solidFill>
              </a:rPr>
              <a:t>    Recuento de anaerobios mayor 10</a:t>
            </a:r>
            <a:r>
              <a:rPr lang="es-CO" baseline="30000" dirty="0">
                <a:solidFill>
                  <a:srgbClr val="1F1A34"/>
                </a:solidFill>
              </a:rPr>
              <a:t>4</a:t>
            </a:r>
            <a:r>
              <a:rPr lang="es-CO" dirty="0">
                <a:solidFill>
                  <a:srgbClr val="1F1A34"/>
                </a:solidFill>
              </a:rPr>
              <a:t>UFC/mL</a:t>
            </a:r>
          </a:p>
          <a:p>
            <a:endParaRPr lang="es-CO" dirty="0">
              <a:solidFill>
                <a:srgbClr val="1F1A34"/>
              </a:solidFill>
            </a:endParaRPr>
          </a:p>
          <a:p>
            <a:r>
              <a:rPr lang="es-CO" b="1" dirty="0">
                <a:solidFill>
                  <a:srgbClr val="1F1A34"/>
                </a:solidFill>
              </a:rPr>
              <a:t>    Presencia M.O.</a:t>
            </a:r>
            <a:r>
              <a:rPr lang="es-CO" dirty="0">
                <a:solidFill>
                  <a:srgbClr val="1F1A34"/>
                </a:solidFill>
              </a:rPr>
              <a:t>: estafilococos aureus más correlacionado con contaminación </a:t>
            </a:r>
          </a:p>
          <a:p>
            <a:r>
              <a:rPr lang="es-CO" dirty="0">
                <a:solidFill>
                  <a:srgbClr val="1F1A34"/>
                </a:solidFill>
              </a:rPr>
              <a:t>        del equipo de NE, Pseudomona aeruginosa, Klebsiella neumoniae,</a:t>
            </a:r>
          </a:p>
          <a:p>
            <a:r>
              <a:rPr lang="es-CO" dirty="0">
                <a:solidFill>
                  <a:srgbClr val="1F1A34"/>
                </a:solidFill>
              </a:rPr>
              <a:t>        Serratia Marcerscens.</a:t>
            </a:r>
          </a:p>
        </p:txBody>
      </p:sp>
      <p:sp>
        <p:nvSpPr>
          <p:cNvPr id="3" name="Rectángulo 2">
            <a:extLst>
              <a:ext uri="{FF2B5EF4-FFF2-40B4-BE49-F238E27FC236}">
                <a16:creationId xmlns:a16="http://schemas.microsoft.com/office/drawing/2014/main" id="{300EE903-E351-F441-B4E7-9643CC748970}"/>
              </a:ext>
            </a:extLst>
          </p:cNvPr>
          <p:cNvSpPr/>
          <p:nvPr/>
        </p:nvSpPr>
        <p:spPr>
          <a:xfrm>
            <a:off x="1950393" y="6075673"/>
            <a:ext cx="2382383" cy="246221"/>
          </a:xfrm>
          <a:prstGeom prst="rect">
            <a:avLst/>
          </a:prstGeom>
        </p:spPr>
        <p:txBody>
          <a:bodyPr wrap="none">
            <a:spAutoFit/>
          </a:bodyPr>
          <a:lstStyle/>
          <a:p>
            <a:r>
              <a:rPr lang="es-CO" sz="1000" b="1" i="1" dirty="0">
                <a:solidFill>
                  <a:schemeClr val="bg2">
                    <a:lumMod val="50000"/>
                  </a:schemeClr>
                </a:solidFill>
              </a:rPr>
              <a:t>ASPEN .JPEN 2017 Jan;41(1):15-103</a:t>
            </a:r>
          </a:p>
        </p:txBody>
      </p:sp>
    </p:spTree>
    <p:extLst>
      <p:ext uri="{BB962C8B-B14F-4D97-AF65-F5344CB8AC3E}">
        <p14:creationId xmlns:p14="http://schemas.microsoft.com/office/powerpoint/2010/main" val="267179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B2A0BC8B-FA4E-4FA4-BC23-0D2C8E68974B}"/>
              </a:ext>
            </a:extLst>
          </p:cNvPr>
          <p:cNvGraphicFramePr>
            <a:graphicFrameLocks noGrp="1"/>
          </p:cNvGraphicFramePr>
          <p:nvPr>
            <p:extLst>
              <p:ext uri="{D42A27DB-BD31-4B8C-83A1-F6EECF244321}">
                <p14:modId xmlns:p14="http://schemas.microsoft.com/office/powerpoint/2010/main" val="2809799726"/>
              </p:ext>
            </p:extLst>
          </p:nvPr>
        </p:nvGraphicFramePr>
        <p:xfrm>
          <a:off x="884419" y="4171645"/>
          <a:ext cx="10643018" cy="1929803"/>
        </p:xfrm>
        <a:graphic>
          <a:graphicData uri="http://schemas.openxmlformats.org/drawingml/2006/table">
            <a:tbl>
              <a:tblPr firstRow="1">
                <a:tableStyleId>{FABFCF23-3B69-468F-B69F-88F6DE6A72F2}</a:tableStyleId>
              </a:tblPr>
              <a:tblGrid>
                <a:gridCol w="1745020">
                  <a:extLst>
                    <a:ext uri="{9D8B030D-6E8A-4147-A177-3AD203B41FA5}">
                      <a16:colId xmlns:a16="http://schemas.microsoft.com/office/drawing/2014/main" val="125428833"/>
                    </a:ext>
                  </a:extLst>
                </a:gridCol>
                <a:gridCol w="1888036">
                  <a:extLst>
                    <a:ext uri="{9D8B030D-6E8A-4147-A177-3AD203B41FA5}">
                      <a16:colId xmlns:a16="http://schemas.microsoft.com/office/drawing/2014/main" val="2900901189"/>
                    </a:ext>
                  </a:extLst>
                </a:gridCol>
                <a:gridCol w="1637226">
                  <a:extLst>
                    <a:ext uri="{9D8B030D-6E8A-4147-A177-3AD203B41FA5}">
                      <a16:colId xmlns:a16="http://schemas.microsoft.com/office/drawing/2014/main" val="3133979490"/>
                    </a:ext>
                  </a:extLst>
                </a:gridCol>
                <a:gridCol w="1655366">
                  <a:extLst>
                    <a:ext uri="{9D8B030D-6E8A-4147-A177-3AD203B41FA5}">
                      <a16:colId xmlns:a16="http://schemas.microsoft.com/office/drawing/2014/main" val="3577723781"/>
                    </a:ext>
                  </a:extLst>
                </a:gridCol>
                <a:gridCol w="1477127">
                  <a:extLst>
                    <a:ext uri="{9D8B030D-6E8A-4147-A177-3AD203B41FA5}">
                      <a16:colId xmlns:a16="http://schemas.microsoft.com/office/drawing/2014/main" val="2941761497"/>
                    </a:ext>
                  </a:extLst>
                </a:gridCol>
                <a:gridCol w="2240243">
                  <a:extLst>
                    <a:ext uri="{9D8B030D-6E8A-4147-A177-3AD203B41FA5}">
                      <a16:colId xmlns:a16="http://schemas.microsoft.com/office/drawing/2014/main" val="3921509300"/>
                    </a:ext>
                  </a:extLst>
                </a:gridCol>
              </a:tblGrid>
              <a:tr h="515038">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600" kern="150" dirty="0">
                          <a:effectLst/>
                        </a:rPr>
                        <a:t>VADEMECUM DE FÓRMULAS ENTERALES - FÓRMULAS ENTERALES ADULTOS</a:t>
                      </a:r>
                      <a:endParaRPr lang="es-CO" sz="1600" b="1" kern="150" dirty="0">
                        <a:solidFill>
                          <a:schemeClr val="bg1"/>
                        </a:solidFill>
                        <a:effectLst/>
                        <a:latin typeface="Times New Roman" panose="02020603050405020304" pitchFamily="18" charset="0"/>
                        <a:ea typeface="SimSun" panose="02010600030101010101" pitchFamily="2" charset="-122"/>
                        <a:cs typeface="Mangal" panose="020B0502040204020203" pitchFamily="18" charset="0"/>
                      </a:endParaRPr>
                    </a:p>
                  </a:txBody>
                  <a:tcPr marL="15088" marR="15088" marT="15088" marB="15088" anchor="ctr">
                    <a:solidFill>
                      <a:srgbClr val="275379"/>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943670211"/>
                  </a:ext>
                </a:extLst>
              </a:tr>
              <a:tr h="589855">
                <a:tc>
                  <a:txBody>
                    <a:bodyPr/>
                    <a:lstStyle/>
                    <a:p>
                      <a:pPr algn="ctr">
                        <a:spcAft>
                          <a:spcPts val="0"/>
                        </a:spcAft>
                      </a:pPr>
                      <a:r>
                        <a:rPr lang="es-CO" sz="1400" b="1" kern="150" dirty="0">
                          <a:solidFill>
                            <a:srgbClr val="1F1A34"/>
                          </a:solidFill>
                          <a:effectLst/>
                        </a:rPr>
                        <a:t>Objetivo</a:t>
                      </a:r>
                    </a:p>
                    <a:p>
                      <a:pPr algn="ctr">
                        <a:spcAft>
                          <a:spcPts val="0"/>
                        </a:spcAft>
                      </a:pPr>
                      <a:r>
                        <a:rPr lang="es-CO" sz="1400" b="1" kern="150" dirty="0">
                          <a:solidFill>
                            <a:srgbClr val="1F1A34"/>
                          </a:solidFill>
                          <a:effectLst/>
                        </a:rPr>
                        <a:t>Nutricional</a:t>
                      </a:r>
                      <a:endParaRPr lang="es-CO" sz="1400" b="1" kern="150" dirty="0">
                        <a:solidFill>
                          <a:srgbClr val="1F1A34"/>
                        </a:solidFill>
                        <a:effectLst/>
                        <a:latin typeface="Times New Roman" panose="02020603050405020304" pitchFamily="18" charset="0"/>
                        <a:ea typeface="SimSun" panose="02010600030101010101" pitchFamily="2" charset="-122"/>
                        <a:cs typeface="Mangal" panose="020B0502040204020203" pitchFamily="18" charset="0"/>
                      </a:endParaRPr>
                    </a:p>
                  </a:txBody>
                  <a:tcPr marL="15088" marR="15088" marT="15088" marB="15088" anchor="ctr"/>
                </a:tc>
                <a:tc>
                  <a:txBody>
                    <a:bodyPr/>
                    <a:lstStyle/>
                    <a:p>
                      <a:pPr algn="ctr">
                        <a:spcAft>
                          <a:spcPts val="0"/>
                        </a:spcAft>
                      </a:pPr>
                      <a:r>
                        <a:rPr lang="es-CO" sz="1400" b="1" kern="150" dirty="0">
                          <a:solidFill>
                            <a:srgbClr val="1F1A34"/>
                          </a:solidFill>
                          <a:effectLst/>
                        </a:rPr>
                        <a:t>Nombre</a:t>
                      </a:r>
                    </a:p>
                    <a:p>
                      <a:pPr algn="ctr">
                        <a:spcAft>
                          <a:spcPts val="0"/>
                        </a:spcAft>
                      </a:pPr>
                      <a:r>
                        <a:rPr lang="es-CO" sz="1400" b="1" kern="150" dirty="0">
                          <a:solidFill>
                            <a:srgbClr val="1F1A34"/>
                          </a:solidFill>
                          <a:effectLst/>
                        </a:rPr>
                        <a:t>Comercial</a:t>
                      </a:r>
                      <a:endParaRPr lang="es-CO" sz="1400" b="1" kern="150" dirty="0">
                        <a:solidFill>
                          <a:srgbClr val="1F1A34"/>
                        </a:solidFill>
                        <a:effectLst/>
                        <a:latin typeface="Times New Roman" panose="02020603050405020304" pitchFamily="18" charset="0"/>
                        <a:ea typeface="SimSun" panose="02010600030101010101" pitchFamily="2" charset="-122"/>
                        <a:cs typeface="Mangal" panose="020B0502040204020203" pitchFamily="18" charset="0"/>
                      </a:endParaRPr>
                    </a:p>
                  </a:txBody>
                  <a:tcPr marL="15088" marR="15088" marT="15088" marB="15088" anchor="ctr"/>
                </a:tc>
                <a:tc>
                  <a:txBody>
                    <a:bodyPr/>
                    <a:lstStyle/>
                    <a:p>
                      <a:pPr algn="ctr">
                        <a:spcAft>
                          <a:spcPts val="0"/>
                        </a:spcAft>
                      </a:pPr>
                      <a:r>
                        <a:rPr lang="es-CO" sz="1400" b="1" kern="150" dirty="0">
                          <a:solidFill>
                            <a:srgbClr val="1F1A34"/>
                          </a:solidFill>
                          <a:effectLst/>
                        </a:rPr>
                        <a:t>Presentación</a:t>
                      </a:r>
                      <a:endParaRPr lang="es-CO" sz="1400" b="1" kern="150" dirty="0">
                        <a:solidFill>
                          <a:srgbClr val="1F1A34"/>
                        </a:solidFill>
                        <a:effectLst/>
                        <a:latin typeface="Times New Roman" panose="02020603050405020304" pitchFamily="18" charset="0"/>
                        <a:ea typeface="SimSun" panose="02010600030101010101" pitchFamily="2" charset="-122"/>
                        <a:cs typeface="Mangal" panose="020B0502040204020203" pitchFamily="18" charset="0"/>
                      </a:endParaRPr>
                    </a:p>
                  </a:txBody>
                  <a:tcPr marL="15088" marR="15088" marT="15088" marB="15088" anchor="ctr"/>
                </a:tc>
                <a:tc>
                  <a:txBody>
                    <a:bodyPr/>
                    <a:lstStyle/>
                    <a:p>
                      <a:pPr algn="ctr">
                        <a:spcAft>
                          <a:spcPts val="0"/>
                        </a:spcAft>
                      </a:pPr>
                      <a:r>
                        <a:rPr lang="es-CO" sz="1400" b="1" kern="150" dirty="0">
                          <a:solidFill>
                            <a:srgbClr val="1F1A34"/>
                          </a:solidFill>
                          <a:effectLst/>
                        </a:rPr>
                        <a:t>Concentración</a:t>
                      </a:r>
                      <a:endParaRPr lang="es-CO" sz="1400" b="1" kern="150" dirty="0">
                        <a:solidFill>
                          <a:srgbClr val="1F1A34"/>
                        </a:solidFill>
                        <a:effectLst/>
                        <a:latin typeface="Times New Roman" panose="02020603050405020304" pitchFamily="18" charset="0"/>
                        <a:ea typeface="SimSun" panose="02010600030101010101" pitchFamily="2" charset="-122"/>
                        <a:cs typeface="Mangal" panose="020B0502040204020203" pitchFamily="18" charset="0"/>
                      </a:endParaRPr>
                    </a:p>
                  </a:txBody>
                  <a:tcPr marL="15088" marR="15088" marT="15088" marB="15088" anchor="ctr"/>
                </a:tc>
                <a:tc>
                  <a:txBody>
                    <a:bodyPr/>
                    <a:lstStyle/>
                    <a:p>
                      <a:pPr algn="ctr">
                        <a:spcAft>
                          <a:spcPts val="0"/>
                        </a:spcAft>
                      </a:pPr>
                      <a:r>
                        <a:rPr lang="es-CO" sz="1400" b="1" kern="150" dirty="0">
                          <a:solidFill>
                            <a:srgbClr val="1F1A34"/>
                          </a:solidFill>
                          <a:effectLst/>
                        </a:rPr>
                        <a:t>Fórmula</a:t>
                      </a:r>
                    </a:p>
                    <a:p>
                      <a:pPr algn="ctr">
                        <a:spcAft>
                          <a:spcPts val="0"/>
                        </a:spcAft>
                      </a:pPr>
                      <a:r>
                        <a:rPr lang="es-CO" sz="1400" b="1" kern="150" dirty="0">
                          <a:solidFill>
                            <a:srgbClr val="1F1A34"/>
                          </a:solidFill>
                          <a:effectLst/>
                        </a:rPr>
                        <a:t>sustituta</a:t>
                      </a:r>
                      <a:endParaRPr lang="es-CO" sz="1400" b="1" kern="150" dirty="0">
                        <a:solidFill>
                          <a:srgbClr val="1F1A34"/>
                        </a:solidFill>
                        <a:effectLst/>
                        <a:latin typeface="Times New Roman" panose="02020603050405020304" pitchFamily="18" charset="0"/>
                        <a:ea typeface="SimSun" panose="02010600030101010101" pitchFamily="2" charset="-122"/>
                        <a:cs typeface="Mangal" panose="020B0502040204020203" pitchFamily="18" charset="0"/>
                      </a:endParaRPr>
                    </a:p>
                  </a:txBody>
                  <a:tcPr marL="15088" marR="15088" marT="15088" marB="15088" anchor="ctr"/>
                </a:tc>
                <a:tc>
                  <a:txBody>
                    <a:bodyPr/>
                    <a:lstStyle/>
                    <a:p>
                      <a:pPr algn="ctr">
                        <a:spcAft>
                          <a:spcPts val="0"/>
                        </a:spcAft>
                      </a:pPr>
                      <a:r>
                        <a:rPr lang="es-CO" sz="1400" b="1" kern="150" dirty="0">
                          <a:solidFill>
                            <a:srgbClr val="1F1A34"/>
                          </a:solidFill>
                          <a:effectLst/>
                        </a:rPr>
                        <a:t>Vía de</a:t>
                      </a:r>
                    </a:p>
                    <a:p>
                      <a:pPr algn="ctr">
                        <a:spcAft>
                          <a:spcPts val="0"/>
                        </a:spcAft>
                      </a:pPr>
                      <a:r>
                        <a:rPr lang="es-CO" sz="1400" b="1" kern="150" dirty="0">
                          <a:solidFill>
                            <a:srgbClr val="1F1A34"/>
                          </a:solidFill>
                          <a:effectLst/>
                        </a:rPr>
                        <a:t>administración</a:t>
                      </a:r>
                      <a:endParaRPr lang="es-CO" sz="1400" b="1" kern="150" dirty="0">
                        <a:solidFill>
                          <a:srgbClr val="1F1A34"/>
                        </a:solidFill>
                        <a:effectLst/>
                        <a:latin typeface="Times New Roman" panose="02020603050405020304" pitchFamily="18" charset="0"/>
                        <a:ea typeface="SimSun" panose="02010600030101010101" pitchFamily="2" charset="-122"/>
                        <a:cs typeface="Mangal" panose="020B0502040204020203" pitchFamily="18" charset="0"/>
                      </a:endParaRPr>
                    </a:p>
                  </a:txBody>
                  <a:tcPr marL="15088" marR="15088" marT="15088" marB="15088" anchor="ctr"/>
                </a:tc>
                <a:extLst>
                  <a:ext uri="{0D108BD9-81ED-4DB2-BD59-A6C34878D82A}">
                    <a16:rowId xmlns:a16="http://schemas.microsoft.com/office/drawing/2014/main" val="3175779712"/>
                  </a:ext>
                </a:extLst>
              </a:tr>
              <a:tr h="404673">
                <a:tc>
                  <a:txBody>
                    <a:bodyPr/>
                    <a:lstStyle/>
                    <a:p>
                      <a:pPr algn="ctr">
                        <a:spcAft>
                          <a:spcPts val="0"/>
                        </a:spcAft>
                      </a:pPr>
                      <a:r>
                        <a:rPr lang="es-CO" sz="1400" kern="150" dirty="0">
                          <a:solidFill>
                            <a:srgbClr val="1F1A34"/>
                          </a:solidFill>
                          <a:effectLst/>
                        </a:rPr>
                        <a:t>Isocalórico</a:t>
                      </a:r>
                      <a:endParaRPr lang="es-CO" sz="1400" kern="150" dirty="0">
                        <a:solidFill>
                          <a:srgbClr val="1F1A34"/>
                        </a:solidFill>
                        <a:effectLst/>
                        <a:latin typeface="Times New Roman" panose="02020603050405020304" pitchFamily="18" charset="0"/>
                        <a:ea typeface="SimSun" panose="02010600030101010101" pitchFamily="2" charset="-122"/>
                        <a:cs typeface="Mangal" panose="020B0502040204020203" pitchFamily="18" charset="0"/>
                      </a:endParaRPr>
                    </a:p>
                  </a:txBody>
                  <a:tcPr marL="15088" marR="15088" marT="15088" marB="15088" anchor="ctr"/>
                </a:tc>
                <a:tc>
                  <a:txBody>
                    <a:bodyPr/>
                    <a:lstStyle/>
                    <a:p>
                      <a:pPr algn="ctr">
                        <a:spcAft>
                          <a:spcPts val="0"/>
                        </a:spcAft>
                      </a:pPr>
                      <a:r>
                        <a:rPr lang="es-CO" sz="1400" kern="150">
                          <a:solidFill>
                            <a:srgbClr val="1F1A34"/>
                          </a:solidFill>
                          <a:effectLst/>
                        </a:rPr>
                        <a:t>AAA</a:t>
                      </a:r>
                      <a:endParaRPr lang="es-CO" sz="1400" kern="150">
                        <a:solidFill>
                          <a:srgbClr val="1F1A34"/>
                        </a:solidFill>
                        <a:effectLst/>
                        <a:latin typeface="Times New Roman" panose="02020603050405020304" pitchFamily="18" charset="0"/>
                        <a:ea typeface="SimSun" panose="02010600030101010101" pitchFamily="2" charset="-122"/>
                        <a:cs typeface="Mangal" panose="020B0502040204020203" pitchFamily="18" charset="0"/>
                      </a:endParaRPr>
                    </a:p>
                  </a:txBody>
                  <a:tcPr marL="15088" marR="15088" marT="15088" marB="15088" anchor="ctr"/>
                </a:tc>
                <a:tc>
                  <a:txBody>
                    <a:bodyPr/>
                    <a:lstStyle/>
                    <a:p>
                      <a:pPr algn="ctr">
                        <a:spcAft>
                          <a:spcPts val="0"/>
                        </a:spcAft>
                      </a:pPr>
                      <a:r>
                        <a:rPr lang="es-CO" sz="1400" kern="150">
                          <a:solidFill>
                            <a:srgbClr val="1F1A34"/>
                          </a:solidFill>
                          <a:effectLst/>
                        </a:rPr>
                        <a:t>Botella por 237 ml</a:t>
                      </a:r>
                      <a:endParaRPr lang="es-CO" sz="1400" kern="150">
                        <a:solidFill>
                          <a:srgbClr val="1F1A34"/>
                        </a:solidFill>
                        <a:effectLst/>
                        <a:latin typeface="Times New Roman" panose="02020603050405020304" pitchFamily="18" charset="0"/>
                        <a:ea typeface="SimSun" panose="02010600030101010101" pitchFamily="2" charset="-122"/>
                        <a:cs typeface="Mangal" panose="020B0502040204020203" pitchFamily="18" charset="0"/>
                      </a:endParaRPr>
                    </a:p>
                  </a:txBody>
                  <a:tcPr marL="15088" marR="15088" marT="15088" marB="15088" anchor="ctr"/>
                </a:tc>
                <a:tc>
                  <a:txBody>
                    <a:bodyPr/>
                    <a:lstStyle/>
                    <a:p>
                      <a:pPr algn="ctr">
                        <a:spcAft>
                          <a:spcPts val="0"/>
                        </a:spcAft>
                      </a:pPr>
                      <a:r>
                        <a:rPr lang="es-CO" sz="1400" kern="150" dirty="0">
                          <a:solidFill>
                            <a:srgbClr val="1F1A34"/>
                          </a:solidFill>
                          <a:effectLst/>
                        </a:rPr>
                        <a:t>1 kcal/ml</a:t>
                      </a:r>
                      <a:endParaRPr lang="es-CO" sz="1400" kern="150" dirty="0">
                        <a:solidFill>
                          <a:srgbClr val="1F1A34"/>
                        </a:solidFill>
                        <a:effectLst/>
                        <a:latin typeface="Times New Roman" panose="02020603050405020304" pitchFamily="18" charset="0"/>
                        <a:ea typeface="SimSun" panose="02010600030101010101" pitchFamily="2" charset="-122"/>
                        <a:cs typeface="Mangal" panose="020B0502040204020203" pitchFamily="18" charset="0"/>
                      </a:endParaRPr>
                    </a:p>
                  </a:txBody>
                  <a:tcPr marL="15088" marR="15088" marT="15088" marB="15088" anchor="ctr"/>
                </a:tc>
                <a:tc>
                  <a:txBody>
                    <a:bodyPr/>
                    <a:lstStyle/>
                    <a:p>
                      <a:pPr algn="ctr">
                        <a:spcAft>
                          <a:spcPts val="0"/>
                        </a:spcAft>
                      </a:pPr>
                      <a:r>
                        <a:rPr lang="es-CO" sz="1400" kern="150" dirty="0">
                          <a:solidFill>
                            <a:srgbClr val="1F1A34"/>
                          </a:solidFill>
                          <a:effectLst/>
                        </a:rPr>
                        <a:t>aaa </a:t>
                      </a:r>
                      <a:endParaRPr lang="es-CO" sz="1400" kern="150" dirty="0">
                        <a:solidFill>
                          <a:srgbClr val="1F1A34"/>
                        </a:solidFill>
                        <a:effectLst/>
                        <a:latin typeface="Times New Roman" panose="02020603050405020304" pitchFamily="18" charset="0"/>
                        <a:ea typeface="SimSun" panose="02010600030101010101" pitchFamily="2" charset="-122"/>
                        <a:cs typeface="Mangal" panose="020B0502040204020203" pitchFamily="18" charset="0"/>
                      </a:endParaRPr>
                    </a:p>
                  </a:txBody>
                  <a:tcPr marL="15088" marR="15088" marT="15088" marB="15088" anchor="ctr"/>
                </a:tc>
                <a:tc>
                  <a:txBody>
                    <a:bodyPr/>
                    <a:lstStyle/>
                    <a:p>
                      <a:pPr algn="ctr">
                        <a:spcAft>
                          <a:spcPts val="0"/>
                        </a:spcAft>
                      </a:pPr>
                      <a:r>
                        <a:rPr lang="es-CO" sz="1400" kern="150" dirty="0">
                          <a:solidFill>
                            <a:srgbClr val="1F1A34"/>
                          </a:solidFill>
                          <a:effectLst/>
                        </a:rPr>
                        <a:t>Vía oral y sonda gástrica</a:t>
                      </a:r>
                      <a:endParaRPr lang="es-CO" sz="1400" kern="150" dirty="0">
                        <a:solidFill>
                          <a:srgbClr val="1F1A34"/>
                        </a:solidFill>
                        <a:effectLst/>
                        <a:latin typeface="Times New Roman" panose="02020603050405020304" pitchFamily="18" charset="0"/>
                        <a:ea typeface="SimSun" panose="02010600030101010101" pitchFamily="2" charset="-122"/>
                        <a:cs typeface="Mangal" panose="020B0502040204020203" pitchFamily="18" charset="0"/>
                      </a:endParaRPr>
                    </a:p>
                  </a:txBody>
                  <a:tcPr marL="15088" marR="15088" marT="15088" marB="15088" anchor="ctr"/>
                </a:tc>
                <a:extLst>
                  <a:ext uri="{0D108BD9-81ED-4DB2-BD59-A6C34878D82A}">
                    <a16:rowId xmlns:a16="http://schemas.microsoft.com/office/drawing/2014/main" val="1857913720"/>
                  </a:ext>
                </a:extLst>
              </a:tr>
              <a:tr h="420237">
                <a:tc>
                  <a:txBody>
                    <a:bodyPr/>
                    <a:lstStyle/>
                    <a:p>
                      <a:pPr algn="ctr">
                        <a:spcAft>
                          <a:spcPts val="0"/>
                        </a:spcAft>
                      </a:pPr>
                      <a:r>
                        <a:rPr lang="es-CO" sz="1400" kern="150">
                          <a:solidFill>
                            <a:srgbClr val="1F1A34"/>
                          </a:solidFill>
                          <a:effectLst/>
                        </a:rPr>
                        <a:t>Hipercalórica</a:t>
                      </a:r>
                      <a:endParaRPr lang="es-CO" sz="1400" kern="150">
                        <a:solidFill>
                          <a:srgbClr val="1F1A34"/>
                        </a:solidFill>
                        <a:effectLst/>
                        <a:latin typeface="Times New Roman" panose="02020603050405020304" pitchFamily="18" charset="0"/>
                        <a:ea typeface="SimSun" panose="02010600030101010101" pitchFamily="2" charset="-122"/>
                        <a:cs typeface="Mangal" panose="020B0502040204020203" pitchFamily="18" charset="0"/>
                      </a:endParaRPr>
                    </a:p>
                  </a:txBody>
                  <a:tcPr marL="15088" marR="15088" marT="15088" marB="15088" anchor="ctr"/>
                </a:tc>
                <a:tc>
                  <a:txBody>
                    <a:bodyPr/>
                    <a:lstStyle/>
                    <a:p>
                      <a:pPr algn="ctr">
                        <a:spcAft>
                          <a:spcPts val="0"/>
                        </a:spcAft>
                      </a:pPr>
                      <a:r>
                        <a:rPr lang="es-CO" sz="1400" kern="150">
                          <a:solidFill>
                            <a:srgbClr val="1F1A34"/>
                          </a:solidFill>
                          <a:effectLst/>
                        </a:rPr>
                        <a:t>BBB</a:t>
                      </a:r>
                    </a:p>
                  </a:txBody>
                  <a:tcPr marL="15088" marR="15088" marT="15088" marB="15088" anchor="ctr"/>
                </a:tc>
                <a:tc>
                  <a:txBody>
                    <a:bodyPr/>
                    <a:lstStyle/>
                    <a:p>
                      <a:pPr algn="ctr">
                        <a:spcAft>
                          <a:spcPts val="0"/>
                        </a:spcAft>
                      </a:pPr>
                      <a:r>
                        <a:rPr lang="es-CO" sz="1400" kern="150" dirty="0">
                          <a:solidFill>
                            <a:srgbClr val="1F1A34"/>
                          </a:solidFill>
                          <a:effectLst/>
                        </a:rPr>
                        <a:t>Botella por 125 ml</a:t>
                      </a:r>
                    </a:p>
                  </a:txBody>
                  <a:tcPr marL="15088" marR="15088" marT="15088" marB="15088" anchor="ctr"/>
                </a:tc>
                <a:tc>
                  <a:txBody>
                    <a:bodyPr/>
                    <a:lstStyle/>
                    <a:p>
                      <a:pPr algn="ctr">
                        <a:spcAft>
                          <a:spcPts val="0"/>
                        </a:spcAft>
                      </a:pPr>
                      <a:r>
                        <a:rPr lang="es-CO" sz="1400" kern="150" dirty="0">
                          <a:solidFill>
                            <a:srgbClr val="1F1A34"/>
                          </a:solidFill>
                          <a:effectLst/>
                        </a:rPr>
                        <a:t>2,2 kcal/ml</a:t>
                      </a:r>
                    </a:p>
                  </a:txBody>
                  <a:tcPr marL="15088" marR="15088" marT="15088" marB="15088" anchor="ctr"/>
                </a:tc>
                <a:tc>
                  <a:txBody>
                    <a:bodyPr/>
                    <a:lstStyle/>
                    <a:p>
                      <a:pPr algn="ctr">
                        <a:spcAft>
                          <a:spcPts val="0"/>
                        </a:spcAft>
                      </a:pPr>
                      <a:r>
                        <a:rPr lang="es-MX" sz="1400" kern="150" dirty="0" err="1">
                          <a:solidFill>
                            <a:srgbClr val="1F1A34"/>
                          </a:solidFill>
                          <a:effectLst/>
                        </a:rPr>
                        <a:t>bbb</a:t>
                      </a:r>
                      <a:endParaRPr lang="es-CO" sz="1400" kern="150" dirty="0">
                        <a:solidFill>
                          <a:srgbClr val="1F1A34"/>
                        </a:solidFill>
                        <a:effectLst/>
                        <a:latin typeface="Times New Roman" panose="02020603050405020304" pitchFamily="18" charset="0"/>
                        <a:ea typeface="SimSun" panose="02010600030101010101" pitchFamily="2" charset="-122"/>
                        <a:cs typeface="Mangal" panose="020B0502040204020203" pitchFamily="18" charset="0"/>
                      </a:endParaRPr>
                    </a:p>
                  </a:txBody>
                  <a:tcPr marL="15088" marR="15088" marT="15088" marB="15088" anchor="ctr"/>
                </a:tc>
                <a:tc>
                  <a:txBody>
                    <a:bodyPr/>
                    <a:lstStyle/>
                    <a:p>
                      <a:pPr algn="ctr">
                        <a:spcAft>
                          <a:spcPts val="0"/>
                        </a:spcAft>
                      </a:pPr>
                      <a:r>
                        <a:rPr lang="es-CO" sz="1400" kern="150" dirty="0">
                          <a:solidFill>
                            <a:srgbClr val="1F1A34"/>
                          </a:solidFill>
                          <a:effectLst/>
                        </a:rPr>
                        <a:t>Vía oral</a:t>
                      </a:r>
                    </a:p>
                  </a:txBody>
                  <a:tcPr marL="15088" marR="15088" marT="15088" marB="15088" anchor="ctr"/>
                </a:tc>
                <a:extLst>
                  <a:ext uri="{0D108BD9-81ED-4DB2-BD59-A6C34878D82A}">
                    <a16:rowId xmlns:a16="http://schemas.microsoft.com/office/drawing/2014/main" val="1893401452"/>
                  </a:ext>
                </a:extLst>
              </a:tr>
            </a:tbl>
          </a:graphicData>
        </a:graphic>
      </p:graphicFrame>
      <p:grpSp>
        <p:nvGrpSpPr>
          <p:cNvPr id="28" name="Grupo 27">
            <a:extLst>
              <a:ext uri="{FF2B5EF4-FFF2-40B4-BE49-F238E27FC236}">
                <a16:creationId xmlns:a16="http://schemas.microsoft.com/office/drawing/2014/main" id="{4AF44919-F530-4A2A-9F7D-6043BE7FF306}"/>
              </a:ext>
            </a:extLst>
          </p:cNvPr>
          <p:cNvGrpSpPr/>
          <p:nvPr/>
        </p:nvGrpSpPr>
        <p:grpSpPr>
          <a:xfrm>
            <a:off x="2233534" y="3056591"/>
            <a:ext cx="7293312" cy="765901"/>
            <a:chOff x="2466309" y="687203"/>
            <a:chExt cx="7687418" cy="986132"/>
          </a:xfrm>
        </p:grpSpPr>
        <p:sp>
          <p:nvSpPr>
            <p:cNvPr id="9" name="Título 1">
              <a:extLst>
                <a:ext uri="{FF2B5EF4-FFF2-40B4-BE49-F238E27FC236}">
                  <a16:creationId xmlns:a16="http://schemas.microsoft.com/office/drawing/2014/main" id="{464BF4BE-30B0-456F-A1F0-3815C3858AB2}"/>
                </a:ext>
              </a:extLst>
            </p:cNvPr>
            <p:cNvSpPr txBox="1">
              <a:spLocks/>
            </p:cNvSpPr>
            <p:nvPr/>
          </p:nvSpPr>
          <p:spPr>
            <a:xfrm>
              <a:off x="3030111" y="752897"/>
              <a:ext cx="583868" cy="782906"/>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6600" b="1">
                  <a:solidFill>
                    <a:srgbClr val="1F1A34"/>
                  </a:solidFill>
                  <a:latin typeface="+mn-lt"/>
                </a:rPr>
                <a:t>3</a:t>
              </a:r>
              <a:endParaRPr lang="es-CO" sz="6600" b="1">
                <a:solidFill>
                  <a:srgbClr val="1F1A34"/>
                </a:solidFill>
                <a:latin typeface="+mn-lt"/>
              </a:endParaRPr>
            </a:p>
          </p:txBody>
        </p:sp>
        <p:sp>
          <p:nvSpPr>
            <p:cNvPr id="17" name="Rectángulo: esquinas redondeadas 16">
              <a:extLst>
                <a:ext uri="{FF2B5EF4-FFF2-40B4-BE49-F238E27FC236}">
                  <a16:creationId xmlns:a16="http://schemas.microsoft.com/office/drawing/2014/main" id="{A77A9CA7-9437-43A7-87D6-E7FFBCF281B1}"/>
                </a:ext>
              </a:extLst>
            </p:cNvPr>
            <p:cNvSpPr/>
            <p:nvPr/>
          </p:nvSpPr>
          <p:spPr>
            <a:xfrm>
              <a:off x="3384636" y="752896"/>
              <a:ext cx="6769091" cy="878298"/>
            </a:xfrm>
            <a:prstGeom prst="roundRect">
              <a:avLst/>
            </a:prstGeom>
            <a:solidFill>
              <a:srgbClr val="C0BEC6"/>
            </a:solidFill>
            <a:ln>
              <a:noFill/>
            </a:ln>
          </p:spPr>
          <p:style>
            <a:lnRef idx="2">
              <a:schemeClr val="accent1">
                <a:shade val="50000"/>
              </a:schemeClr>
            </a:lnRef>
            <a:fillRef idx="1">
              <a:schemeClr val="accent1"/>
            </a:fillRef>
            <a:effectRef idx="0">
              <a:schemeClr val="accent1"/>
            </a:effectRef>
            <a:fontRef idx="minor">
              <a:schemeClr val="lt1"/>
            </a:fontRef>
          </p:style>
          <p:txBody>
            <a:bodyPr lIns="1008000" rtlCol="0" anchor="ctr"/>
            <a:lstStyle/>
            <a:p>
              <a:pPr algn="ctr">
                <a:lnSpc>
                  <a:spcPct val="90000"/>
                </a:lnSpc>
                <a:spcBef>
                  <a:spcPts val="1000"/>
                </a:spcBef>
              </a:pPr>
              <a:r>
                <a:rPr lang="es-ES" sz="1600" dirty="0">
                  <a:solidFill>
                    <a:srgbClr val="1F1A34"/>
                  </a:solidFill>
                </a:rPr>
                <a:t>Construya una lista de productos sustitutos</a:t>
              </a:r>
              <a:endParaRPr lang="es-CO" sz="1600" dirty="0">
                <a:solidFill>
                  <a:srgbClr val="1F1A34"/>
                </a:solidFill>
              </a:endParaRPr>
            </a:p>
          </p:txBody>
        </p:sp>
        <p:sp>
          <p:nvSpPr>
            <p:cNvPr id="19" name="Rectángulo: esquinas redondeadas 18">
              <a:extLst>
                <a:ext uri="{FF2B5EF4-FFF2-40B4-BE49-F238E27FC236}">
                  <a16:creationId xmlns:a16="http://schemas.microsoft.com/office/drawing/2014/main" id="{771316F3-9E76-49B1-A730-D51CB4B10384}"/>
                </a:ext>
              </a:extLst>
            </p:cNvPr>
            <p:cNvSpPr/>
            <p:nvPr/>
          </p:nvSpPr>
          <p:spPr>
            <a:xfrm rot="18900000">
              <a:off x="2466309" y="687203"/>
              <a:ext cx="1022702" cy="98613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a:solidFill>
                  <a:srgbClr val="1F1A34"/>
                </a:solidFill>
              </a:endParaRPr>
            </a:p>
          </p:txBody>
        </p:sp>
        <p:sp>
          <p:nvSpPr>
            <p:cNvPr id="18" name="Rectángulo: esquinas redondeadas 17">
              <a:extLst>
                <a:ext uri="{FF2B5EF4-FFF2-40B4-BE49-F238E27FC236}">
                  <a16:creationId xmlns:a16="http://schemas.microsoft.com/office/drawing/2014/main" id="{4A7134DD-4319-4D13-A3A8-D086CFD335BF}"/>
                </a:ext>
              </a:extLst>
            </p:cNvPr>
            <p:cNvSpPr/>
            <p:nvPr/>
          </p:nvSpPr>
          <p:spPr>
            <a:xfrm rot="18900000">
              <a:off x="2768914" y="687203"/>
              <a:ext cx="1022702" cy="986132"/>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a:solidFill>
                  <a:srgbClr val="1F1A34"/>
                </a:solidFill>
              </a:endParaRPr>
            </a:p>
          </p:txBody>
        </p:sp>
        <p:sp>
          <p:nvSpPr>
            <p:cNvPr id="20" name="Rectángulo: esquinas redondeadas 19">
              <a:extLst>
                <a:ext uri="{FF2B5EF4-FFF2-40B4-BE49-F238E27FC236}">
                  <a16:creationId xmlns:a16="http://schemas.microsoft.com/office/drawing/2014/main" id="{76D4C49C-EF3B-43F9-88D8-BCF2D8C3EF00}"/>
                </a:ext>
              </a:extLst>
            </p:cNvPr>
            <p:cNvSpPr/>
            <p:nvPr/>
          </p:nvSpPr>
          <p:spPr>
            <a:xfrm rot="18900000">
              <a:off x="3071520" y="687203"/>
              <a:ext cx="1022702" cy="9861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a:solidFill>
                  <a:srgbClr val="1F1A34"/>
                </a:solidFill>
              </a:endParaRPr>
            </a:p>
          </p:txBody>
        </p:sp>
        <p:sp>
          <p:nvSpPr>
            <p:cNvPr id="16" name="Rectángulo: esquinas redondeadas 15">
              <a:extLst>
                <a:ext uri="{FF2B5EF4-FFF2-40B4-BE49-F238E27FC236}">
                  <a16:creationId xmlns:a16="http://schemas.microsoft.com/office/drawing/2014/main" id="{880CC463-BFD4-4C90-826A-ABD207E83589}"/>
                </a:ext>
              </a:extLst>
            </p:cNvPr>
            <p:cNvSpPr/>
            <p:nvPr/>
          </p:nvSpPr>
          <p:spPr>
            <a:xfrm>
              <a:off x="3384636" y="752898"/>
              <a:ext cx="911683" cy="878298"/>
            </a:xfrm>
            <a:prstGeom prst="roundRect">
              <a:avLst/>
            </a:prstGeom>
            <a:solidFill>
              <a:srgbClr val="275379"/>
            </a:solidFill>
            <a:ln>
              <a:noFill/>
            </a:ln>
            <a:effectLst>
              <a:outerShdw blurRad="279400" dist="114300" algn="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MX" sz="4800" dirty="0">
                  <a:solidFill>
                    <a:schemeClr val="bg1"/>
                  </a:solidFill>
                </a:rPr>
                <a:t>3</a:t>
              </a:r>
              <a:endParaRPr lang="es-CO" sz="4800" dirty="0">
                <a:solidFill>
                  <a:schemeClr val="bg1"/>
                </a:solidFill>
              </a:endParaRPr>
            </a:p>
          </p:txBody>
        </p:sp>
      </p:grpSp>
      <p:grpSp>
        <p:nvGrpSpPr>
          <p:cNvPr id="27" name="Grupo 26">
            <a:extLst>
              <a:ext uri="{FF2B5EF4-FFF2-40B4-BE49-F238E27FC236}">
                <a16:creationId xmlns:a16="http://schemas.microsoft.com/office/drawing/2014/main" id="{1B4AA319-286D-40E9-9432-31CA4A5781D8}"/>
              </a:ext>
            </a:extLst>
          </p:cNvPr>
          <p:cNvGrpSpPr/>
          <p:nvPr/>
        </p:nvGrpSpPr>
        <p:grpSpPr>
          <a:xfrm>
            <a:off x="2234196" y="1427723"/>
            <a:ext cx="7359221" cy="752642"/>
            <a:chOff x="2818566" y="3592929"/>
            <a:chExt cx="7979888" cy="986135"/>
          </a:xfrm>
        </p:grpSpPr>
        <p:sp>
          <p:nvSpPr>
            <p:cNvPr id="21" name="Título 1">
              <a:extLst>
                <a:ext uri="{FF2B5EF4-FFF2-40B4-BE49-F238E27FC236}">
                  <a16:creationId xmlns:a16="http://schemas.microsoft.com/office/drawing/2014/main" id="{07E83A19-E416-4C58-9CD4-0F1D10185E50}"/>
                </a:ext>
              </a:extLst>
            </p:cNvPr>
            <p:cNvSpPr txBox="1">
              <a:spLocks/>
            </p:cNvSpPr>
            <p:nvPr/>
          </p:nvSpPr>
          <p:spPr>
            <a:xfrm>
              <a:off x="3030111" y="3658623"/>
              <a:ext cx="583868" cy="782906"/>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6600" b="1">
                  <a:solidFill>
                    <a:schemeClr val="bg1">
                      <a:alpha val="44000"/>
                    </a:schemeClr>
                  </a:solidFill>
                  <a:latin typeface="+mn-lt"/>
                </a:rPr>
                <a:t>3</a:t>
              </a:r>
              <a:endParaRPr lang="es-CO" sz="6600" b="1">
                <a:solidFill>
                  <a:schemeClr val="bg1">
                    <a:alpha val="44000"/>
                  </a:schemeClr>
                </a:solidFill>
                <a:latin typeface="+mn-lt"/>
              </a:endParaRPr>
            </a:p>
          </p:txBody>
        </p:sp>
        <p:sp>
          <p:nvSpPr>
            <p:cNvPr id="22" name="Rectángulo: esquinas redondeadas 21">
              <a:extLst>
                <a:ext uri="{FF2B5EF4-FFF2-40B4-BE49-F238E27FC236}">
                  <a16:creationId xmlns:a16="http://schemas.microsoft.com/office/drawing/2014/main" id="{25736287-E5EC-498D-9779-974FAA916863}"/>
                </a:ext>
              </a:extLst>
            </p:cNvPr>
            <p:cNvSpPr/>
            <p:nvPr/>
          </p:nvSpPr>
          <p:spPr>
            <a:xfrm>
              <a:off x="3794545" y="3673290"/>
              <a:ext cx="7003909" cy="878298"/>
            </a:xfrm>
            <a:prstGeom prst="roundRect">
              <a:avLst/>
            </a:prstGeom>
            <a:solidFill>
              <a:srgbClr val="1F1A3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360000" rtlCol="0" anchor="ctr"/>
            <a:lstStyle/>
            <a:p>
              <a:pPr algn="ctr"/>
              <a:r>
                <a:rPr lang="es-ES" sz="1600" dirty="0"/>
                <a:t>Crear un comité multidisciplinario para que seleccione las fórmulas enterales a incluir en el formulario</a:t>
              </a:r>
              <a:endParaRPr lang="es-CO" sz="1600" dirty="0"/>
            </a:p>
          </p:txBody>
        </p:sp>
        <p:sp>
          <p:nvSpPr>
            <p:cNvPr id="23" name="Rectángulo: esquinas redondeadas 22">
              <a:extLst>
                <a:ext uri="{FF2B5EF4-FFF2-40B4-BE49-F238E27FC236}">
                  <a16:creationId xmlns:a16="http://schemas.microsoft.com/office/drawing/2014/main" id="{4E19C79B-890A-4EEE-93E2-4E23D47692C9}"/>
                </a:ext>
              </a:extLst>
            </p:cNvPr>
            <p:cNvSpPr/>
            <p:nvPr/>
          </p:nvSpPr>
          <p:spPr>
            <a:xfrm rot="18900000">
              <a:off x="2818566" y="3592929"/>
              <a:ext cx="1022702" cy="98613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a:p>
          </p:txBody>
        </p:sp>
        <p:sp>
          <p:nvSpPr>
            <p:cNvPr id="24" name="Rectángulo: esquinas redondeadas 23">
              <a:extLst>
                <a:ext uri="{FF2B5EF4-FFF2-40B4-BE49-F238E27FC236}">
                  <a16:creationId xmlns:a16="http://schemas.microsoft.com/office/drawing/2014/main" id="{6A5DD493-489D-4C76-9369-E56BCB35FFC2}"/>
                </a:ext>
              </a:extLst>
            </p:cNvPr>
            <p:cNvSpPr/>
            <p:nvPr/>
          </p:nvSpPr>
          <p:spPr>
            <a:xfrm rot="18900000">
              <a:off x="3137926" y="3592932"/>
              <a:ext cx="1022702" cy="986132"/>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a:p>
          </p:txBody>
        </p:sp>
        <p:sp>
          <p:nvSpPr>
            <p:cNvPr id="25" name="Rectángulo: esquinas redondeadas 24">
              <a:extLst>
                <a:ext uri="{FF2B5EF4-FFF2-40B4-BE49-F238E27FC236}">
                  <a16:creationId xmlns:a16="http://schemas.microsoft.com/office/drawing/2014/main" id="{19EF8A9E-CC6D-475A-92CD-F875FAABC0C3}"/>
                </a:ext>
              </a:extLst>
            </p:cNvPr>
            <p:cNvSpPr/>
            <p:nvPr/>
          </p:nvSpPr>
          <p:spPr>
            <a:xfrm rot="18900000">
              <a:off x="3457288" y="3592930"/>
              <a:ext cx="1022702" cy="98613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a:p>
          </p:txBody>
        </p:sp>
        <p:sp>
          <p:nvSpPr>
            <p:cNvPr id="26" name="Rectángulo: esquinas redondeadas 25">
              <a:extLst>
                <a:ext uri="{FF2B5EF4-FFF2-40B4-BE49-F238E27FC236}">
                  <a16:creationId xmlns:a16="http://schemas.microsoft.com/office/drawing/2014/main" id="{910A0F68-279A-40B7-A0D2-4925C778FAC3}"/>
                </a:ext>
              </a:extLst>
            </p:cNvPr>
            <p:cNvSpPr/>
            <p:nvPr/>
          </p:nvSpPr>
          <p:spPr>
            <a:xfrm>
              <a:off x="3770402" y="3658624"/>
              <a:ext cx="911683" cy="901941"/>
            </a:xfrm>
            <a:prstGeom prst="roundRect">
              <a:avLst/>
            </a:prstGeom>
            <a:solidFill>
              <a:schemeClr val="accent1">
                <a:lumMod val="60000"/>
                <a:lumOff val="40000"/>
              </a:schemeClr>
            </a:solidFill>
            <a:ln>
              <a:noFill/>
            </a:ln>
            <a:effectLst>
              <a:outerShdw blurRad="279400" dist="114300" algn="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dirty="0"/>
                <a:t>1</a:t>
              </a:r>
              <a:endParaRPr lang="es-CO" sz="4800" dirty="0"/>
            </a:p>
          </p:txBody>
        </p:sp>
      </p:grpSp>
      <p:grpSp>
        <p:nvGrpSpPr>
          <p:cNvPr id="31" name="Grupo 30">
            <a:extLst>
              <a:ext uri="{FF2B5EF4-FFF2-40B4-BE49-F238E27FC236}">
                <a16:creationId xmlns:a16="http://schemas.microsoft.com/office/drawing/2014/main" id="{B8518B96-64AD-4FE2-8F4C-B20189361416}"/>
              </a:ext>
            </a:extLst>
          </p:cNvPr>
          <p:cNvGrpSpPr/>
          <p:nvPr/>
        </p:nvGrpSpPr>
        <p:grpSpPr>
          <a:xfrm>
            <a:off x="3457064" y="2235800"/>
            <a:ext cx="7403333" cy="752641"/>
            <a:chOff x="1967351" y="3592929"/>
            <a:chExt cx="7940877" cy="986134"/>
          </a:xfrm>
        </p:grpSpPr>
        <p:sp>
          <p:nvSpPr>
            <p:cNvPr id="33" name="Rectángulo: esquinas redondeadas 32">
              <a:extLst>
                <a:ext uri="{FF2B5EF4-FFF2-40B4-BE49-F238E27FC236}">
                  <a16:creationId xmlns:a16="http://schemas.microsoft.com/office/drawing/2014/main" id="{4A9D8C8D-0949-49C1-BB0B-418BA591508B}"/>
                </a:ext>
              </a:extLst>
            </p:cNvPr>
            <p:cNvSpPr/>
            <p:nvPr/>
          </p:nvSpPr>
          <p:spPr>
            <a:xfrm>
              <a:off x="1967351" y="3673290"/>
              <a:ext cx="6888360" cy="878298"/>
            </a:xfrm>
            <a:prstGeom prst="roundRect">
              <a:avLst/>
            </a:prstGeom>
            <a:solidFill>
              <a:srgbClr val="93A9BC"/>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1260000" rtlCol="0" anchor="ctr"/>
            <a:lstStyle/>
            <a:p>
              <a:pPr algn="ctr">
                <a:lnSpc>
                  <a:spcPct val="90000"/>
                </a:lnSpc>
                <a:spcBef>
                  <a:spcPts val="1000"/>
                </a:spcBef>
              </a:pPr>
              <a:r>
                <a:rPr lang="es-ES" sz="1600" dirty="0"/>
                <a:t>Elaborar un formulario de productos de NE basado en las necesidades del paciente, limite el número de fórmulas para disminuir el inventario. </a:t>
              </a:r>
              <a:endParaRPr lang="es-CO" sz="1600" dirty="0"/>
            </a:p>
          </p:txBody>
        </p:sp>
        <p:sp>
          <p:nvSpPr>
            <p:cNvPr id="34" name="Rectángulo: esquinas redondeadas 33">
              <a:extLst>
                <a:ext uri="{FF2B5EF4-FFF2-40B4-BE49-F238E27FC236}">
                  <a16:creationId xmlns:a16="http://schemas.microsoft.com/office/drawing/2014/main" id="{6DA31244-C22E-48E7-BF6B-B4E7C8808AB1}"/>
                </a:ext>
              </a:extLst>
            </p:cNvPr>
            <p:cNvSpPr/>
            <p:nvPr/>
          </p:nvSpPr>
          <p:spPr>
            <a:xfrm rot="18900000">
              <a:off x="8885526" y="3592929"/>
              <a:ext cx="1022702" cy="986132"/>
            </a:xfrm>
            <a:prstGeom prst="roundRect">
              <a:avLst/>
            </a:prstGeom>
            <a:solidFill>
              <a:srgbClr val="275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a:p>
          </p:txBody>
        </p:sp>
        <p:sp>
          <p:nvSpPr>
            <p:cNvPr id="35" name="Rectángulo: esquinas redondeadas 34">
              <a:extLst>
                <a:ext uri="{FF2B5EF4-FFF2-40B4-BE49-F238E27FC236}">
                  <a16:creationId xmlns:a16="http://schemas.microsoft.com/office/drawing/2014/main" id="{9DB639CB-7C37-4C5C-ACB8-C88D07E0CF05}"/>
                </a:ext>
              </a:extLst>
            </p:cNvPr>
            <p:cNvSpPr/>
            <p:nvPr/>
          </p:nvSpPr>
          <p:spPr>
            <a:xfrm rot="18900000">
              <a:off x="8612842" y="3592931"/>
              <a:ext cx="1022702" cy="986132"/>
            </a:xfrm>
            <a:prstGeom prst="roundRect">
              <a:avLst/>
            </a:prstGeom>
            <a:solidFill>
              <a:srgbClr val="93A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a:p>
          </p:txBody>
        </p:sp>
        <p:sp>
          <p:nvSpPr>
            <p:cNvPr id="36" name="Rectángulo: esquinas redondeadas 35">
              <a:extLst>
                <a:ext uri="{FF2B5EF4-FFF2-40B4-BE49-F238E27FC236}">
                  <a16:creationId xmlns:a16="http://schemas.microsoft.com/office/drawing/2014/main" id="{5818FDC6-FF5B-41C0-B158-BC50904BA306}"/>
                </a:ext>
              </a:extLst>
            </p:cNvPr>
            <p:cNvSpPr/>
            <p:nvPr/>
          </p:nvSpPr>
          <p:spPr>
            <a:xfrm rot="18900000">
              <a:off x="8305250" y="3592931"/>
              <a:ext cx="1022702" cy="98613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a:p>
          </p:txBody>
        </p:sp>
        <p:sp>
          <p:nvSpPr>
            <p:cNvPr id="37" name="Rectángulo: esquinas redondeadas 36">
              <a:extLst>
                <a:ext uri="{FF2B5EF4-FFF2-40B4-BE49-F238E27FC236}">
                  <a16:creationId xmlns:a16="http://schemas.microsoft.com/office/drawing/2014/main" id="{E7092D74-0B3B-4C3C-8C86-50BA0F01957A}"/>
                </a:ext>
              </a:extLst>
            </p:cNvPr>
            <p:cNvSpPr/>
            <p:nvPr/>
          </p:nvSpPr>
          <p:spPr>
            <a:xfrm>
              <a:off x="7969073" y="3658624"/>
              <a:ext cx="911683" cy="892963"/>
            </a:xfrm>
            <a:prstGeom prst="roundRect">
              <a:avLst/>
            </a:prstGeom>
            <a:solidFill>
              <a:srgbClr val="275379"/>
            </a:solidFill>
            <a:ln>
              <a:noFill/>
            </a:ln>
            <a:effectLst>
              <a:outerShdw blurRad="279400" dist="114300" algn="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dirty="0"/>
                <a:t>2</a:t>
              </a:r>
              <a:endParaRPr lang="es-CO" sz="4800" dirty="0"/>
            </a:p>
          </p:txBody>
        </p:sp>
      </p:grpSp>
      <p:sp>
        <p:nvSpPr>
          <p:cNvPr id="39" name="Título 1">
            <a:extLst>
              <a:ext uri="{FF2B5EF4-FFF2-40B4-BE49-F238E27FC236}">
                <a16:creationId xmlns:a16="http://schemas.microsoft.com/office/drawing/2014/main" id="{92086E2B-D153-4B44-98F2-14480975509D}"/>
              </a:ext>
            </a:extLst>
          </p:cNvPr>
          <p:cNvSpPr>
            <a:spLocks noGrp="1"/>
          </p:cNvSpPr>
          <p:nvPr>
            <p:ph type="title"/>
          </p:nvPr>
        </p:nvSpPr>
        <p:spPr>
          <a:xfrm>
            <a:off x="2712774" y="336277"/>
            <a:ext cx="6731770" cy="794204"/>
          </a:xfrm>
        </p:spPr>
        <p:txBody>
          <a:bodyPr>
            <a:noAutofit/>
          </a:bodyPr>
          <a:lstStyle/>
          <a:p>
            <a:pPr algn="ctr"/>
            <a:r>
              <a:rPr lang="es-ES" sz="3200" b="1" dirty="0">
                <a:solidFill>
                  <a:srgbClr val="1F1A34"/>
                </a:solidFill>
              </a:rPr>
              <a:t>Manejo seguro en la selección de fórmulas enterales</a:t>
            </a:r>
            <a:endParaRPr lang="es-CO" sz="3200" b="1" dirty="0">
              <a:solidFill>
                <a:srgbClr val="1F1A34"/>
              </a:solidFill>
            </a:endParaRPr>
          </a:p>
        </p:txBody>
      </p:sp>
      <p:sp>
        <p:nvSpPr>
          <p:cNvPr id="2" name="Rectángulo 1">
            <a:extLst>
              <a:ext uri="{FF2B5EF4-FFF2-40B4-BE49-F238E27FC236}">
                <a16:creationId xmlns:a16="http://schemas.microsoft.com/office/drawing/2014/main" id="{5C58E0A5-384A-8740-AFA2-4342EB9F32A1}"/>
              </a:ext>
            </a:extLst>
          </p:cNvPr>
          <p:cNvSpPr/>
          <p:nvPr/>
        </p:nvSpPr>
        <p:spPr>
          <a:xfrm>
            <a:off x="846423" y="6240228"/>
            <a:ext cx="2382383" cy="246221"/>
          </a:xfrm>
          <a:prstGeom prst="rect">
            <a:avLst/>
          </a:prstGeom>
        </p:spPr>
        <p:txBody>
          <a:bodyPr wrap="none">
            <a:spAutoFit/>
          </a:bodyPr>
          <a:lstStyle/>
          <a:p>
            <a:r>
              <a:rPr lang="es-CO" sz="1000" b="1" i="1" dirty="0">
                <a:solidFill>
                  <a:schemeClr val="bg2">
                    <a:lumMod val="50000"/>
                  </a:schemeClr>
                </a:solidFill>
              </a:rPr>
              <a:t>ASPEN .JPEN 2017 Jan;41(1):15-103</a:t>
            </a:r>
          </a:p>
        </p:txBody>
      </p:sp>
    </p:spTree>
    <p:extLst>
      <p:ext uri="{BB962C8B-B14F-4D97-AF65-F5344CB8AC3E}">
        <p14:creationId xmlns:p14="http://schemas.microsoft.com/office/powerpoint/2010/main" val="583463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036C2A79-EF8C-4F90-9F91-28A385DB5E12}"/>
              </a:ext>
            </a:extLst>
          </p:cNvPr>
          <p:cNvGraphicFramePr>
            <a:graphicFrameLocks noGrp="1"/>
          </p:cNvGraphicFramePr>
          <p:nvPr>
            <p:ph idx="1"/>
            <p:extLst>
              <p:ext uri="{D42A27DB-BD31-4B8C-83A1-F6EECF244321}">
                <p14:modId xmlns:p14="http://schemas.microsoft.com/office/powerpoint/2010/main" val="639645194"/>
              </p:ext>
            </p:extLst>
          </p:nvPr>
        </p:nvGraphicFramePr>
        <p:xfrm>
          <a:off x="903823" y="1828149"/>
          <a:ext cx="10384354" cy="433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ítulo 1">
            <a:extLst>
              <a:ext uri="{FF2B5EF4-FFF2-40B4-BE49-F238E27FC236}">
                <a16:creationId xmlns:a16="http://schemas.microsoft.com/office/drawing/2014/main" id="{929B8582-F29C-4A46-A088-49A29E1275C7}"/>
              </a:ext>
            </a:extLst>
          </p:cNvPr>
          <p:cNvSpPr txBox="1">
            <a:spLocks/>
          </p:cNvSpPr>
          <p:nvPr/>
        </p:nvSpPr>
        <p:spPr>
          <a:xfrm>
            <a:off x="1775941" y="347422"/>
            <a:ext cx="8160436" cy="12438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b="1" dirty="0"/>
              <a:t>Elementos claves del pedido de la NE que deben documentarse para garantizar una preparación segura del producto</a:t>
            </a:r>
            <a:endParaRPr lang="es-CO" sz="3200" dirty="0"/>
          </a:p>
        </p:txBody>
      </p:sp>
      <p:sp>
        <p:nvSpPr>
          <p:cNvPr id="2" name="Rectángulo 1">
            <a:extLst>
              <a:ext uri="{FF2B5EF4-FFF2-40B4-BE49-F238E27FC236}">
                <a16:creationId xmlns:a16="http://schemas.microsoft.com/office/drawing/2014/main" id="{975B8FFA-C654-0A48-846D-2538DC59D54A}"/>
              </a:ext>
            </a:extLst>
          </p:cNvPr>
          <p:cNvSpPr/>
          <p:nvPr/>
        </p:nvSpPr>
        <p:spPr>
          <a:xfrm>
            <a:off x="1002299" y="6218680"/>
            <a:ext cx="2382383" cy="246221"/>
          </a:xfrm>
          <a:prstGeom prst="rect">
            <a:avLst/>
          </a:prstGeom>
        </p:spPr>
        <p:txBody>
          <a:bodyPr wrap="none">
            <a:spAutoFit/>
          </a:bodyPr>
          <a:lstStyle/>
          <a:p>
            <a:r>
              <a:rPr lang="es-CO" sz="1000" b="1" i="1">
                <a:solidFill>
                  <a:schemeClr val="bg2">
                    <a:lumMod val="50000"/>
                  </a:schemeClr>
                </a:solidFill>
              </a:rPr>
              <a:t>ASPEN .JPEN 2017 Jan;41(1):15-103</a:t>
            </a:r>
          </a:p>
        </p:txBody>
      </p:sp>
    </p:spTree>
    <p:extLst>
      <p:ext uri="{BB962C8B-B14F-4D97-AF65-F5344CB8AC3E}">
        <p14:creationId xmlns:p14="http://schemas.microsoft.com/office/powerpoint/2010/main" val="9301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FF6122CC-C6A5-4D40-AE24-066CCC63ED54}"/>
              </a:ext>
            </a:extLst>
          </p:cNvPr>
          <p:cNvGrpSpPr/>
          <p:nvPr/>
        </p:nvGrpSpPr>
        <p:grpSpPr>
          <a:xfrm>
            <a:off x="951485" y="2308507"/>
            <a:ext cx="10289029" cy="3477752"/>
            <a:chOff x="951485" y="2308507"/>
            <a:chExt cx="10289029" cy="3477752"/>
          </a:xfrm>
        </p:grpSpPr>
        <p:sp>
          <p:nvSpPr>
            <p:cNvPr id="5" name="Forma libre 4">
              <a:extLst>
                <a:ext uri="{FF2B5EF4-FFF2-40B4-BE49-F238E27FC236}">
                  <a16:creationId xmlns:a16="http://schemas.microsoft.com/office/drawing/2014/main" id="{0DFEAB23-5DC5-254E-8371-F096969C3A87}"/>
                </a:ext>
              </a:extLst>
            </p:cNvPr>
            <p:cNvSpPr/>
            <p:nvPr/>
          </p:nvSpPr>
          <p:spPr>
            <a:xfrm>
              <a:off x="951485" y="2308507"/>
              <a:ext cx="2707639" cy="1624583"/>
            </a:xfrm>
            <a:custGeom>
              <a:avLst/>
              <a:gdLst>
                <a:gd name="connsiteX0" fmla="*/ 0 w 2707639"/>
                <a:gd name="connsiteY0" fmla="*/ 162458 h 1624583"/>
                <a:gd name="connsiteX1" fmla="*/ 162458 w 2707639"/>
                <a:gd name="connsiteY1" fmla="*/ 0 h 1624583"/>
                <a:gd name="connsiteX2" fmla="*/ 2545181 w 2707639"/>
                <a:gd name="connsiteY2" fmla="*/ 0 h 1624583"/>
                <a:gd name="connsiteX3" fmla="*/ 2707639 w 2707639"/>
                <a:gd name="connsiteY3" fmla="*/ 162458 h 1624583"/>
                <a:gd name="connsiteX4" fmla="*/ 2707639 w 2707639"/>
                <a:gd name="connsiteY4" fmla="*/ 1462125 h 1624583"/>
                <a:gd name="connsiteX5" fmla="*/ 2545181 w 2707639"/>
                <a:gd name="connsiteY5" fmla="*/ 1624583 h 1624583"/>
                <a:gd name="connsiteX6" fmla="*/ 162458 w 2707639"/>
                <a:gd name="connsiteY6" fmla="*/ 1624583 h 1624583"/>
                <a:gd name="connsiteX7" fmla="*/ 0 w 2707639"/>
                <a:gd name="connsiteY7" fmla="*/ 1462125 h 1624583"/>
                <a:gd name="connsiteX8" fmla="*/ 0 w 2707639"/>
                <a:gd name="connsiteY8" fmla="*/ 162458 h 1624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7639" h="1624583">
                  <a:moveTo>
                    <a:pt x="0" y="162458"/>
                  </a:moveTo>
                  <a:cubicBezTo>
                    <a:pt x="0" y="72735"/>
                    <a:pt x="72735" y="0"/>
                    <a:pt x="162458" y="0"/>
                  </a:cubicBezTo>
                  <a:lnTo>
                    <a:pt x="2545181" y="0"/>
                  </a:lnTo>
                  <a:cubicBezTo>
                    <a:pt x="2634904" y="0"/>
                    <a:pt x="2707639" y="72735"/>
                    <a:pt x="2707639" y="162458"/>
                  </a:cubicBezTo>
                  <a:lnTo>
                    <a:pt x="2707639" y="1462125"/>
                  </a:lnTo>
                  <a:cubicBezTo>
                    <a:pt x="2707639" y="1551848"/>
                    <a:pt x="2634904" y="1624583"/>
                    <a:pt x="2545181" y="1624583"/>
                  </a:cubicBezTo>
                  <a:lnTo>
                    <a:pt x="162458" y="1624583"/>
                  </a:lnTo>
                  <a:cubicBezTo>
                    <a:pt x="72735" y="1624583"/>
                    <a:pt x="0" y="1551848"/>
                    <a:pt x="0" y="1462125"/>
                  </a:cubicBezTo>
                  <a:lnTo>
                    <a:pt x="0" y="162458"/>
                  </a:lnTo>
                  <a:close/>
                </a:path>
              </a:pathLst>
            </a:custGeom>
            <a:solidFill>
              <a:srgbClr val="1F1A34"/>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16162" tIns="116162" rIns="116162" bIns="116162" numCol="1" spcCol="1270" anchor="ctr" anchorCtr="0">
              <a:noAutofit/>
            </a:bodyPr>
            <a:lstStyle/>
            <a:p>
              <a:pPr marL="0" lvl="0" indent="0" algn="ctr" defTabSz="800100">
                <a:lnSpc>
                  <a:spcPct val="90000"/>
                </a:lnSpc>
                <a:spcBef>
                  <a:spcPct val="0"/>
                </a:spcBef>
                <a:spcAft>
                  <a:spcPct val="35000"/>
                </a:spcAft>
                <a:buNone/>
              </a:pPr>
              <a:r>
                <a:rPr lang="es-CO" sz="1800" kern="1200" dirty="0"/>
                <a:t>Personal entrenado</a:t>
              </a:r>
            </a:p>
          </p:txBody>
        </p:sp>
        <p:sp>
          <p:nvSpPr>
            <p:cNvPr id="7" name="Forma libre 6">
              <a:extLst>
                <a:ext uri="{FF2B5EF4-FFF2-40B4-BE49-F238E27FC236}">
                  <a16:creationId xmlns:a16="http://schemas.microsoft.com/office/drawing/2014/main" id="{5109997E-B08C-2145-8DA0-35D1B7586AA3}"/>
                </a:ext>
              </a:extLst>
            </p:cNvPr>
            <p:cNvSpPr/>
            <p:nvPr/>
          </p:nvSpPr>
          <p:spPr>
            <a:xfrm>
              <a:off x="4742180" y="2308507"/>
              <a:ext cx="2707639" cy="1624583"/>
            </a:xfrm>
            <a:custGeom>
              <a:avLst/>
              <a:gdLst>
                <a:gd name="connsiteX0" fmla="*/ 0 w 2707639"/>
                <a:gd name="connsiteY0" fmla="*/ 162458 h 1624583"/>
                <a:gd name="connsiteX1" fmla="*/ 162458 w 2707639"/>
                <a:gd name="connsiteY1" fmla="*/ 0 h 1624583"/>
                <a:gd name="connsiteX2" fmla="*/ 2545181 w 2707639"/>
                <a:gd name="connsiteY2" fmla="*/ 0 h 1624583"/>
                <a:gd name="connsiteX3" fmla="*/ 2707639 w 2707639"/>
                <a:gd name="connsiteY3" fmla="*/ 162458 h 1624583"/>
                <a:gd name="connsiteX4" fmla="*/ 2707639 w 2707639"/>
                <a:gd name="connsiteY4" fmla="*/ 1462125 h 1624583"/>
                <a:gd name="connsiteX5" fmla="*/ 2545181 w 2707639"/>
                <a:gd name="connsiteY5" fmla="*/ 1624583 h 1624583"/>
                <a:gd name="connsiteX6" fmla="*/ 162458 w 2707639"/>
                <a:gd name="connsiteY6" fmla="*/ 1624583 h 1624583"/>
                <a:gd name="connsiteX7" fmla="*/ 0 w 2707639"/>
                <a:gd name="connsiteY7" fmla="*/ 1462125 h 1624583"/>
                <a:gd name="connsiteX8" fmla="*/ 0 w 2707639"/>
                <a:gd name="connsiteY8" fmla="*/ 162458 h 1624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7639" h="1624583">
                  <a:moveTo>
                    <a:pt x="0" y="162458"/>
                  </a:moveTo>
                  <a:cubicBezTo>
                    <a:pt x="0" y="72735"/>
                    <a:pt x="72735" y="0"/>
                    <a:pt x="162458" y="0"/>
                  </a:cubicBezTo>
                  <a:lnTo>
                    <a:pt x="2545181" y="0"/>
                  </a:lnTo>
                  <a:cubicBezTo>
                    <a:pt x="2634904" y="0"/>
                    <a:pt x="2707639" y="72735"/>
                    <a:pt x="2707639" y="162458"/>
                  </a:cubicBezTo>
                  <a:lnTo>
                    <a:pt x="2707639" y="1462125"/>
                  </a:lnTo>
                  <a:cubicBezTo>
                    <a:pt x="2707639" y="1551848"/>
                    <a:pt x="2634904" y="1624583"/>
                    <a:pt x="2545181" y="1624583"/>
                  </a:cubicBezTo>
                  <a:lnTo>
                    <a:pt x="162458" y="1624583"/>
                  </a:lnTo>
                  <a:cubicBezTo>
                    <a:pt x="72735" y="1624583"/>
                    <a:pt x="0" y="1551848"/>
                    <a:pt x="0" y="1462125"/>
                  </a:cubicBezTo>
                  <a:lnTo>
                    <a:pt x="0" y="162458"/>
                  </a:lnTo>
                  <a:close/>
                </a:path>
              </a:pathLst>
            </a:custGeom>
            <a:solidFill>
              <a:srgbClr val="275379">
                <a:alpha val="80000"/>
              </a:srgbClr>
            </a:solidFill>
          </p:spPr>
          <p:style>
            <a:lnRef idx="2">
              <a:schemeClr val="lt1">
                <a:hueOff val="0"/>
                <a:satOff val="0"/>
                <a:lumOff val="0"/>
                <a:alphaOff val="0"/>
              </a:schemeClr>
            </a:lnRef>
            <a:fillRef idx="1">
              <a:scrgbClr r="0" g="0" b="0"/>
            </a:fillRef>
            <a:effectRef idx="0">
              <a:schemeClr val="accent5">
                <a:hueOff val="-1838336"/>
                <a:satOff val="-2557"/>
                <a:lumOff val="-981"/>
                <a:alphaOff val="0"/>
              </a:schemeClr>
            </a:effectRef>
            <a:fontRef idx="minor">
              <a:schemeClr val="lt1"/>
            </a:fontRef>
          </p:style>
          <p:txBody>
            <a:bodyPr spcFirstLastPara="0" vert="horz" wrap="square" lIns="116162" tIns="116162" rIns="116162" bIns="116162" numCol="1" spcCol="1270" anchor="ctr" anchorCtr="0">
              <a:noAutofit/>
            </a:bodyPr>
            <a:lstStyle/>
            <a:p>
              <a:pPr marL="0" lvl="0" indent="0" algn="ctr" defTabSz="800100">
                <a:lnSpc>
                  <a:spcPct val="90000"/>
                </a:lnSpc>
                <a:spcBef>
                  <a:spcPct val="0"/>
                </a:spcBef>
                <a:spcAft>
                  <a:spcPct val="35000"/>
                </a:spcAft>
                <a:buNone/>
              </a:pPr>
              <a:r>
                <a:rPr lang="es-CO" sz="1800" kern="1200" dirty="0"/>
                <a:t>Refrigerar la preparación después de reconstituida y descarte a las 24 horas después de la preparación</a:t>
              </a:r>
            </a:p>
          </p:txBody>
        </p:sp>
        <p:sp>
          <p:nvSpPr>
            <p:cNvPr id="10" name="Forma libre 9">
              <a:extLst>
                <a:ext uri="{FF2B5EF4-FFF2-40B4-BE49-F238E27FC236}">
                  <a16:creationId xmlns:a16="http://schemas.microsoft.com/office/drawing/2014/main" id="{A33AD942-2FF9-8048-9F2D-F29A1046F4BC}"/>
                </a:ext>
              </a:extLst>
            </p:cNvPr>
            <p:cNvSpPr/>
            <p:nvPr/>
          </p:nvSpPr>
          <p:spPr>
            <a:xfrm>
              <a:off x="8532875" y="2308507"/>
              <a:ext cx="2707639" cy="1624583"/>
            </a:xfrm>
            <a:custGeom>
              <a:avLst/>
              <a:gdLst>
                <a:gd name="connsiteX0" fmla="*/ 0 w 2707639"/>
                <a:gd name="connsiteY0" fmla="*/ 162458 h 1624583"/>
                <a:gd name="connsiteX1" fmla="*/ 162458 w 2707639"/>
                <a:gd name="connsiteY1" fmla="*/ 0 h 1624583"/>
                <a:gd name="connsiteX2" fmla="*/ 2545181 w 2707639"/>
                <a:gd name="connsiteY2" fmla="*/ 0 h 1624583"/>
                <a:gd name="connsiteX3" fmla="*/ 2707639 w 2707639"/>
                <a:gd name="connsiteY3" fmla="*/ 162458 h 1624583"/>
                <a:gd name="connsiteX4" fmla="*/ 2707639 w 2707639"/>
                <a:gd name="connsiteY4" fmla="*/ 1462125 h 1624583"/>
                <a:gd name="connsiteX5" fmla="*/ 2545181 w 2707639"/>
                <a:gd name="connsiteY5" fmla="*/ 1624583 h 1624583"/>
                <a:gd name="connsiteX6" fmla="*/ 162458 w 2707639"/>
                <a:gd name="connsiteY6" fmla="*/ 1624583 h 1624583"/>
                <a:gd name="connsiteX7" fmla="*/ 0 w 2707639"/>
                <a:gd name="connsiteY7" fmla="*/ 1462125 h 1624583"/>
                <a:gd name="connsiteX8" fmla="*/ 0 w 2707639"/>
                <a:gd name="connsiteY8" fmla="*/ 162458 h 1624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7639" h="1624583">
                  <a:moveTo>
                    <a:pt x="0" y="162458"/>
                  </a:moveTo>
                  <a:cubicBezTo>
                    <a:pt x="0" y="72735"/>
                    <a:pt x="72735" y="0"/>
                    <a:pt x="162458" y="0"/>
                  </a:cubicBezTo>
                  <a:lnTo>
                    <a:pt x="2545181" y="0"/>
                  </a:lnTo>
                  <a:cubicBezTo>
                    <a:pt x="2634904" y="0"/>
                    <a:pt x="2707639" y="72735"/>
                    <a:pt x="2707639" y="162458"/>
                  </a:cubicBezTo>
                  <a:lnTo>
                    <a:pt x="2707639" y="1462125"/>
                  </a:lnTo>
                  <a:cubicBezTo>
                    <a:pt x="2707639" y="1551848"/>
                    <a:pt x="2634904" y="1624583"/>
                    <a:pt x="2545181" y="1624583"/>
                  </a:cubicBezTo>
                  <a:lnTo>
                    <a:pt x="162458" y="1624583"/>
                  </a:lnTo>
                  <a:cubicBezTo>
                    <a:pt x="72735" y="1624583"/>
                    <a:pt x="0" y="1551848"/>
                    <a:pt x="0" y="1462125"/>
                  </a:cubicBezTo>
                  <a:lnTo>
                    <a:pt x="0" y="162458"/>
                  </a:lnTo>
                  <a:close/>
                </a:path>
              </a:pathLst>
            </a:custGeom>
            <a:solidFill>
              <a:schemeClr val="accent1">
                <a:lumMod val="75000"/>
              </a:schemeClr>
            </a:solidFill>
          </p:spPr>
          <p:style>
            <a:lnRef idx="2">
              <a:schemeClr val="lt1">
                <a:hueOff val="0"/>
                <a:satOff val="0"/>
                <a:lumOff val="0"/>
                <a:alphaOff val="0"/>
              </a:schemeClr>
            </a:lnRef>
            <a:fillRef idx="1">
              <a:scrgbClr r="0" g="0" b="0"/>
            </a:fillRef>
            <a:effectRef idx="0">
              <a:schemeClr val="accent5">
                <a:hueOff val="-3676672"/>
                <a:satOff val="-5114"/>
                <a:lumOff val="-1961"/>
                <a:alphaOff val="0"/>
              </a:schemeClr>
            </a:effectRef>
            <a:fontRef idx="minor">
              <a:schemeClr val="lt1"/>
            </a:fontRef>
          </p:style>
          <p:txBody>
            <a:bodyPr spcFirstLastPara="0" vert="horz" wrap="square" lIns="116162" tIns="116162" rIns="116162" bIns="116162" numCol="1" spcCol="1270" anchor="ctr" anchorCtr="0">
              <a:noAutofit/>
            </a:bodyPr>
            <a:lstStyle/>
            <a:p>
              <a:pPr marL="0" lvl="0" indent="0" algn="ctr" defTabSz="800100">
                <a:lnSpc>
                  <a:spcPct val="90000"/>
                </a:lnSpc>
                <a:spcBef>
                  <a:spcPct val="0"/>
                </a:spcBef>
                <a:spcAft>
                  <a:spcPct val="35000"/>
                </a:spcAft>
                <a:buNone/>
              </a:pPr>
              <a:r>
                <a:rPr lang="es-CO" sz="1800" kern="1200" dirty="0"/>
                <a:t>Producto de NE no deben permanecer por mas de 4 horas a temperatura ambiente</a:t>
              </a:r>
              <a:endParaRPr lang="es-CO" sz="1800" b="0" kern="1200" dirty="0"/>
            </a:p>
          </p:txBody>
        </p:sp>
        <p:sp>
          <p:nvSpPr>
            <p:cNvPr id="12" name="Forma libre 11">
              <a:extLst>
                <a:ext uri="{FF2B5EF4-FFF2-40B4-BE49-F238E27FC236}">
                  <a16:creationId xmlns:a16="http://schemas.microsoft.com/office/drawing/2014/main" id="{98423F63-A96B-2345-8C6E-0066B9162E7C}"/>
                </a:ext>
              </a:extLst>
            </p:cNvPr>
            <p:cNvSpPr/>
            <p:nvPr/>
          </p:nvSpPr>
          <p:spPr>
            <a:xfrm>
              <a:off x="6629128" y="4121874"/>
              <a:ext cx="2707639" cy="1624583"/>
            </a:xfrm>
            <a:custGeom>
              <a:avLst/>
              <a:gdLst>
                <a:gd name="connsiteX0" fmla="*/ 0 w 2707639"/>
                <a:gd name="connsiteY0" fmla="*/ 162458 h 1624583"/>
                <a:gd name="connsiteX1" fmla="*/ 162458 w 2707639"/>
                <a:gd name="connsiteY1" fmla="*/ 0 h 1624583"/>
                <a:gd name="connsiteX2" fmla="*/ 2545181 w 2707639"/>
                <a:gd name="connsiteY2" fmla="*/ 0 h 1624583"/>
                <a:gd name="connsiteX3" fmla="*/ 2707639 w 2707639"/>
                <a:gd name="connsiteY3" fmla="*/ 162458 h 1624583"/>
                <a:gd name="connsiteX4" fmla="*/ 2707639 w 2707639"/>
                <a:gd name="connsiteY4" fmla="*/ 1462125 h 1624583"/>
                <a:gd name="connsiteX5" fmla="*/ 2545181 w 2707639"/>
                <a:gd name="connsiteY5" fmla="*/ 1624583 h 1624583"/>
                <a:gd name="connsiteX6" fmla="*/ 162458 w 2707639"/>
                <a:gd name="connsiteY6" fmla="*/ 1624583 h 1624583"/>
                <a:gd name="connsiteX7" fmla="*/ 0 w 2707639"/>
                <a:gd name="connsiteY7" fmla="*/ 1462125 h 1624583"/>
                <a:gd name="connsiteX8" fmla="*/ 0 w 2707639"/>
                <a:gd name="connsiteY8" fmla="*/ 162458 h 1624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7639" h="1624583">
                  <a:moveTo>
                    <a:pt x="0" y="162458"/>
                  </a:moveTo>
                  <a:cubicBezTo>
                    <a:pt x="0" y="72735"/>
                    <a:pt x="72735" y="0"/>
                    <a:pt x="162458" y="0"/>
                  </a:cubicBezTo>
                  <a:lnTo>
                    <a:pt x="2545181" y="0"/>
                  </a:lnTo>
                  <a:cubicBezTo>
                    <a:pt x="2634904" y="0"/>
                    <a:pt x="2707639" y="72735"/>
                    <a:pt x="2707639" y="162458"/>
                  </a:cubicBezTo>
                  <a:lnTo>
                    <a:pt x="2707639" y="1462125"/>
                  </a:lnTo>
                  <a:cubicBezTo>
                    <a:pt x="2707639" y="1551848"/>
                    <a:pt x="2634904" y="1624583"/>
                    <a:pt x="2545181" y="1624583"/>
                  </a:cubicBezTo>
                  <a:lnTo>
                    <a:pt x="162458" y="1624583"/>
                  </a:lnTo>
                  <a:cubicBezTo>
                    <a:pt x="72735" y="1624583"/>
                    <a:pt x="0" y="1551848"/>
                    <a:pt x="0" y="1462125"/>
                  </a:cubicBezTo>
                  <a:lnTo>
                    <a:pt x="0" y="162458"/>
                  </a:lnTo>
                  <a:close/>
                </a:path>
              </a:pathLst>
            </a:custGeom>
            <a:solidFill>
              <a:srgbClr val="CBCBCB"/>
            </a:solidFill>
          </p:spPr>
          <p:style>
            <a:lnRef idx="2">
              <a:schemeClr val="lt1">
                <a:hueOff val="0"/>
                <a:satOff val="0"/>
                <a:lumOff val="0"/>
                <a:alphaOff val="0"/>
              </a:schemeClr>
            </a:lnRef>
            <a:fillRef idx="1">
              <a:scrgbClr r="0" g="0" b="0"/>
            </a:fillRef>
            <a:effectRef idx="0">
              <a:schemeClr val="accent5">
                <a:hueOff val="-5515009"/>
                <a:satOff val="-7671"/>
                <a:lumOff val="-2942"/>
                <a:alphaOff val="0"/>
              </a:schemeClr>
            </a:effectRef>
            <a:fontRef idx="minor">
              <a:schemeClr val="lt1"/>
            </a:fontRef>
          </p:style>
          <p:txBody>
            <a:bodyPr spcFirstLastPara="0" vert="horz" wrap="square" lIns="139022" tIns="139022" rIns="139022" bIns="139022" numCol="1" spcCol="1270" anchor="ctr" anchorCtr="0">
              <a:noAutofit/>
            </a:bodyPr>
            <a:lstStyle/>
            <a:p>
              <a:pPr marL="0" lvl="0" indent="0" algn="ctr" defTabSz="1066800">
                <a:lnSpc>
                  <a:spcPct val="90000"/>
                </a:lnSpc>
                <a:spcBef>
                  <a:spcPct val="0"/>
                </a:spcBef>
                <a:spcAft>
                  <a:spcPct val="35000"/>
                </a:spcAft>
                <a:buNone/>
              </a:pPr>
              <a:r>
                <a:rPr lang="es-CO" sz="2400" kern="1200" dirty="0">
                  <a:solidFill>
                    <a:srgbClr val="1F1A34"/>
                  </a:solidFill>
                </a:rPr>
                <a:t>Utilice</a:t>
              </a:r>
              <a:r>
                <a:rPr lang="es-ES" sz="2400" kern="1200" dirty="0">
                  <a:solidFill>
                    <a:srgbClr val="1F1A34"/>
                  </a:solidFill>
                </a:rPr>
                <a:t> la fórmula de tapón de rosca en lugar de una tapa del tirón</a:t>
              </a:r>
              <a:endParaRPr lang="es-CO" sz="2400" b="0" kern="1200" dirty="0">
                <a:solidFill>
                  <a:srgbClr val="1F1A34"/>
                </a:solidFill>
              </a:endParaRPr>
            </a:p>
          </p:txBody>
        </p:sp>
        <p:sp>
          <p:nvSpPr>
            <p:cNvPr id="14" name="Forma libre 13">
              <a:extLst>
                <a:ext uri="{FF2B5EF4-FFF2-40B4-BE49-F238E27FC236}">
                  <a16:creationId xmlns:a16="http://schemas.microsoft.com/office/drawing/2014/main" id="{75C469D2-63A0-DD4E-9AD6-342BDC95AFB3}"/>
                </a:ext>
              </a:extLst>
            </p:cNvPr>
            <p:cNvSpPr/>
            <p:nvPr/>
          </p:nvSpPr>
          <p:spPr>
            <a:xfrm>
              <a:off x="2838433" y="4161676"/>
              <a:ext cx="2707639" cy="1624583"/>
            </a:xfrm>
            <a:custGeom>
              <a:avLst/>
              <a:gdLst>
                <a:gd name="connsiteX0" fmla="*/ 0 w 2707639"/>
                <a:gd name="connsiteY0" fmla="*/ 162458 h 1624583"/>
                <a:gd name="connsiteX1" fmla="*/ 162458 w 2707639"/>
                <a:gd name="connsiteY1" fmla="*/ 0 h 1624583"/>
                <a:gd name="connsiteX2" fmla="*/ 2545181 w 2707639"/>
                <a:gd name="connsiteY2" fmla="*/ 0 h 1624583"/>
                <a:gd name="connsiteX3" fmla="*/ 2707639 w 2707639"/>
                <a:gd name="connsiteY3" fmla="*/ 162458 h 1624583"/>
                <a:gd name="connsiteX4" fmla="*/ 2707639 w 2707639"/>
                <a:gd name="connsiteY4" fmla="*/ 1462125 h 1624583"/>
                <a:gd name="connsiteX5" fmla="*/ 2545181 w 2707639"/>
                <a:gd name="connsiteY5" fmla="*/ 1624583 h 1624583"/>
                <a:gd name="connsiteX6" fmla="*/ 162458 w 2707639"/>
                <a:gd name="connsiteY6" fmla="*/ 1624583 h 1624583"/>
                <a:gd name="connsiteX7" fmla="*/ 0 w 2707639"/>
                <a:gd name="connsiteY7" fmla="*/ 1462125 h 1624583"/>
                <a:gd name="connsiteX8" fmla="*/ 0 w 2707639"/>
                <a:gd name="connsiteY8" fmla="*/ 162458 h 1624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7639" h="1624583">
                  <a:moveTo>
                    <a:pt x="0" y="162458"/>
                  </a:moveTo>
                  <a:cubicBezTo>
                    <a:pt x="0" y="72735"/>
                    <a:pt x="72735" y="0"/>
                    <a:pt x="162458" y="0"/>
                  </a:cubicBezTo>
                  <a:lnTo>
                    <a:pt x="2545181" y="0"/>
                  </a:lnTo>
                  <a:cubicBezTo>
                    <a:pt x="2634904" y="0"/>
                    <a:pt x="2707639" y="72735"/>
                    <a:pt x="2707639" y="162458"/>
                  </a:cubicBezTo>
                  <a:lnTo>
                    <a:pt x="2707639" y="1462125"/>
                  </a:lnTo>
                  <a:cubicBezTo>
                    <a:pt x="2707639" y="1551848"/>
                    <a:pt x="2634904" y="1624583"/>
                    <a:pt x="2545181" y="1624583"/>
                  </a:cubicBezTo>
                  <a:lnTo>
                    <a:pt x="162458" y="1624583"/>
                  </a:lnTo>
                  <a:cubicBezTo>
                    <a:pt x="72735" y="1624583"/>
                    <a:pt x="0" y="1551848"/>
                    <a:pt x="0" y="1462125"/>
                  </a:cubicBezTo>
                  <a:lnTo>
                    <a:pt x="0" y="162458"/>
                  </a:lnTo>
                  <a:close/>
                </a:path>
              </a:pathLst>
            </a:custGeom>
            <a:solidFill>
              <a:schemeClr val="accent1">
                <a:lumMod val="40000"/>
                <a:lumOff val="60000"/>
              </a:schemeClr>
            </a:solidFill>
          </p:spPr>
          <p:style>
            <a:lnRef idx="2">
              <a:schemeClr val="lt1">
                <a:hueOff val="0"/>
                <a:satOff val="0"/>
                <a:lumOff val="0"/>
                <a:alphaOff val="0"/>
              </a:schemeClr>
            </a:lnRef>
            <a:fillRef idx="1">
              <a:scrgbClr r="0" g="0" b="0"/>
            </a:fillRef>
            <a:effectRef idx="0">
              <a:schemeClr val="accent5">
                <a:hueOff val="-7353344"/>
                <a:satOff val="-10228"/>
                <a:lumOff val="-3922"/>
                <a:alphaOff val="0"/>
              </a:schemeClr>
            </a:effectRef>
            <a:fontRef idx="minor">
              <a:schemeClr val="lt1"/>
            </a:fontRef>
          </p:style>
          <p:txBody>
            <a:bodyPr spcFirstLastPara="0" vert="horz" wrap="square" lIns="139022" tIns="139022" rIns="139022" bIns="139022" numCol="1" spcCol="1270" anchor="ctr" anchorCtr="0">
              <a:noAutofit/>
            </a:bodyPr>
            <a:lstStyle/>
            <a:p>
              <a:pPr marL="0" lvl="0" indent="0" algn="ctr" defTabSz="1066800">
                <a:lnSpc>
                  <a:spcPct val="90000"/>
                </a:lnSpc>
                <a:spcBef>
                  <a:spcPct val="0"/>
                </a:spcBef>
                <a:spcAft>
                  <a:spcPct val="35000"/>
                </a:spcAft>
                <a:buNone/>
              </a:pPr>
              <a:r>
                <a:rPr lang="es-CO" sz="2400" kern="1200" dirty="0">
                  <a:solidFill>
                    <a:srgbClr val="1F1A34"/>
                  </a:solidFill>
                </a:rPr>
                <a:t>Utilizar agua potable</a:t>
              </a:r>
            </a:p>
          </p:txBody>
        </p:sp>
      </p:grpSp>
      <p:sp>
        <p:nvSpPr>
          <p:cNvPr id="2" name="Rectángulo 1">
            <a:extLst>
              <a:ext uri="{FF2B5EF4-FFF2-40B4-BE49-F238E27FC236}">
                <a16:creationId xmlns:a16="http://schemas.microsoft.com/office/drawing/2014/main" id="{975B8FFA-C654-0A48-846D-2538DC59D54A}"/>
              </a:ext>
            </a:extLst>
          </p:cNvPr>
          <p:cNvSpPr/>
          <p:nvPr/>
        </p:nvSpPr>
        <p:spPr>
          <a:xfrm>
            <a:off x="1032279" y="6008820"/>
            <a:ext cx="2382383" cy="246221"/>
          </a:xfrm>
          <a:prstGeom prst="rect">
            <a:avLst/>
          </a:prstGeom>
        </p:spPr>
        <p:txBody>
          <a:bodyPr wrap="none">
            <a:spAutoFit/>
          </a:bodyPr>
          <a:lstStyle/>
          <a:p>
            <a:r>
              <a:rPr lang="es-CO" sz="1000" b="1" i="1" dirty="0">
                <a:solidFill>
                  <a:schemeClr val="bg2">
                    <a:lumMod val="50000"/>
                  </a:schemeClr>
                </a:solidFill>
              </a:rPr>
              <a:t>ASPEN .JPEN 2017 Jan;41(1):15-103</a:t>
            </a:r>
          </a:p>
        </p:txBody>
      </p:sp>
      <p:sp>
        <p:nvSpPr>
          <p:cNvPr id="15" name="Título 6">
            <a:extLst>
              <a:ext uri="{FF2B5EF4-FFF2-40B4-BE49-F238E27FC236}">
                <a16:creationId xmlns:a16="http://schemas.microsoft.com/office/drawing/2014/main" id="{16346C34-AF70-E643-AE02-9EFC7B058F12}"/>
              </a:ext>
            </a:extLst>
          </p:cNvPr>
          <p:cNvSpPr>
            <a:spLocks noGrp="1"/>
          </p:cNvSpPr>
          <p:nvPr>
            <p:ph type="title"/>
          </p:nvPr>
        </p:nvSpPr>
        <p:spPr>
          <a:xfrm>
            <a:off x="2164080" y="266417"/>
            <a:ext cx="7863840" cy="1325563"/>
          </a:xfrm>
        </p:spPr>
        <p:txBody>
          <a:bodyPr>
            <a:noAutofit/>
          </a:bodyPr>
          <a:lstStyle/>
          <a:p>
            <a:pPr algn="ctr"/>
            <a:r>
              <a:rPr lang="es-CO" sz="3200" b="1" dirty="0">
                <a:solidFill>
                  <a:srgbClr val="1F1A34"/>
                </a:solidFill>
              </a:rPr>
              <a:t>Preparación segura de fórmulas reconstituidas desde contenedores comerciales o fórmulas en polvo</a:t>
            </a:r>
            <a:endParaRPr lang="es-CO" sz="4000" dirty="0">
              <a:solidFill>
                <a:srgbClr val="1F1A34"/>
              </a:solidFill>
            </a:endParaRPr>
          </a:p>
        </p:txBody>
      </p:sp>
    </p:spTree>
    <p:extLst>
      <p:ext uri="{BB962C8B-B14F-4D97-AF65-F5344CB8AC3E}">
        <p14:creationId xmlns:p14="http://schemas.microsoft.com/office/powerpoint/2010/main" val="3667328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4AAC2E-B1D5-FF4B-8D22-3D840EB4A29F}"/>
              </a:ext>
            </a:extLst>
          </p:cNvPr>
          <p:cNvSpPr>
            <a:spLocks noGrp="1"/>
          </p:cNvSpPr>
          <p:nvPr>
            <p:ph type="title"/>
          </p:nvPr>
        </p:nvSpPr>
        <p:spPr>
          <a:xfrm>
            <a:off x="1546734" y="300290"/>
            <a:ext cx="8526655" cy="1382033"/>
          </a:xfrm>
        </p:spPr>
        <p:txBody>
          <a:bodyPr>
            <a:noAutofit/>
          </a:bodyPr>
          <a:lstStyle/>
          <a:p>
            <a:pPr algn="ctr"/>
            <a:r>
              <a:rPr lang="es-CO" sz="3200" b="1" dirty="0">
                <a:solidFill>
                  <a:srgbClr val="1F1A34"/>
                </a:solidFill>
              </a:rPr>
              <a:t>¿Cuáles son los problemas de seguridad con la alimentación licuada por sonda y cómo reducir el riesgo de complicaciones?</a:t>
            </a:r>
            <a:endParaRPr lang="es-CO" sz="3200" dirty="0">
              <a:solidFill>
                <a:srgbClr val="1F1A34"/>
              </a:solidFill>
            </a:endParaRPr>
          </a:p>
        </p:txBody>
      </p:sp>
      <p:sp>
        <p:nvSpPr>
          <p:cNvPr id="3" name="Marcador de contenido 2">
            <a:extLst>
              <a:ext uri="{FF2B5EF4-FFF2-40B4-BE49-F238E27FC236}">
                <a16:creationId xmlns:a16="http://schemas.microsoft.com/office/drawing/2014/main" id="{8E931B47-0DCA-0E4B-970A-B2D2008C69F2}"/>
              </a:ext>
            </a:extLst>
          </p:cNvPr>
          <p:cNvSpPr>
            <a:spLocks noGrp="1"/>
          </p:cNvSpPr>
          <p:nvPr>
            <p:ph idx="1"/>
          </p:nvPr>
        </p:nvSpPr>
        <p:spPr>
          <a:xfrm>
            <a:off x="838200" y="2535059"/>
            <a:ext cx="5627914" cy="2502370"/>
          </a:xfrm>
        </p:spPr>
        <p:txBody>
          <a:bodyPr>
            <a:noAutofit/>
          </a:bodyPr>
          <a:lstStyle/>
          <a:p>
            <a:pPr lvl="0"/>
            <a:r>
              <a:rPr lang="es-CO" sz="2000" dirty="0">
                <a:solidFill>
                  <a:srgbClr val="1F1A34"/>
                </a:solidFill>
              </a:rPr>
              <a:t>Utilice técnicas seguras de alimentación.</a:t>
            </a:r>
          </a:p>
          <a:p>
            <a:pPr lvl="0"/>
            <a:r>
              <a:rPr lang="es-CO" sz="2000" dirty="0">
                <a:solidFill>
                  <a:srgbClr val="1F1A34"/>
                </a:solidFill>
              </a:rPr>
              <a:t>Realice una adecuada selección de paciente. </a:t>
            </a:r>
          </a:p>
          <a:p>
            <a:pPr lvl="0"/>
            <a:r>
              <a:rPr lang="es-CO" sz="2000" dirty="0">
                <a:solidFill>
                  <a:srgbClr val="1F1A34"/>
                </a:solidFill>
              </a:rPr>
              <a:t>Tiempo de colgado 2 hr o menos.</a:t>
            </a:r>
          </a:p>
          <a:p>
            <a:pPr lvl="0"/>
            <a:r>
              <a:rPr lang="es-ES" sz="2000" dirty="0">
                <a:solidFill>
                  <a:srgbClr val="1F1A34"/>
                </a:solidFill>
              </a:rPr>
              <a:t>Pasar en bolos.</a:t>
            </a:r>
          </a:p>
          <a:p>
            <a:pPr lvl="0"/>
            <a:r>
              <a:rPr lang="es-ES" sz="2000" dirty="0">
                <a:solidFill>
                  <a:srgbClr val="1F1A34"/>
                </a:solidFill>
              </a:rPr>
              <a:t>Por sonda de gastrostomía de 14 Fr o más.</a:t>
            </a:r>
            <a:endParaRPr lang="es-CO" sz="2000" dirty="0">
              <a:solidFill>
                <a:srgbClr val="1F1A34"/>
              </a:solidFill>
            </a:endParaRPr>
          </a:p>
          <a:p>
            <a:pPr lvl="0"/>
            <a:r>
              <a:rPr lang="es-ES" sz="2000" dirty="0">
                <a:solidFill>
                  <a:srgbClr val="1F1A34"/>
                </a:solidFill>
              </a:rPr>
              <a:t>Desinfecte los equipos utilizados.</a:t>
            </a:r>
            <a:endParaRPr lang="es-CO" sz="2000" dirty="0">
              <a:solidFill>
                <a:srgbClr val="1F1A34"/>
              </a:solidFill>
            </a:endParaRPr>
          </a:p>
        </p:txBody>
      </p:sp>
      <p:sp>
        <p:nvSpPr>
          <p:cNvPr id="4" name="Rectángulo 3">
            <a:extLst>
              <a:ext uri="{FF2B5EF4-FFF2-40B4-BE49-F238E27FC236}">
                <a16:creationId xmlns:a16="http://schemas.microsoft.com/office/drawing/2014/main" id="{3E2702B7-4B87-4B8B-80BF-0F9E9F20A0C3}"/>
              </a:ext>
            </a:extLst>
          </p:cNvPr>
          <p:cNvSpPr/>
          <p:nvPr/>
        </p:nvSpPr>
        <p:spPr>
          <a:xfrm>
            <a:off x="950741" y="5079507"/>
            <a:ext cx="4985657" cy="646331"/>
          </a:xfrm>
          <a:prstGeom prst="rect">
            <a:avLst/>
          </a:prstGeom>
        </p:spPr>
        <p:txBody>
          <a:bodyPr wrap="square">
            <a:spAutoFit/>
          </a:bodyPr>
          <a:lstStyle/>
          <a:p>
            <a:pPr algn="just">
              <a:spcAft>
                <a:spcPts val="0"/>
              </a:spcAft>
            </a:pPr>
            <a:r>
              <a:rPr lang="es-CO" i="1" dirty="0">
                <a:solidFill>
                  <a:srgbClr val="1F1A34"/>
                </a:solidFill>
                <a:latin typeface="Arial" panose="020B0604020202020204" pitchFamily="34" charset="0"/>
                <a:ea typeface="Calibri" panose="020F0502020204030204" pitchFamily="34" charset="0"/>
                <a:cs typeface="Arial" panose="020B0604020202020204" pitchFamily="34" charset="0"/>
              </a:rPr>
              <a:t>Estas fórmulas tienen mayor riesgo de contaminación cruzada con potencial para ETA</a:t>
            </a:r>
            <a:endParaRPr lang="es-CO" dirty="0">
              <a:solidFill>
                <a:srgbClr val="1F1A34"/>
              </a:solidFill>
              <a:latin typeface="Calibri" panose="020F0502020204030204" pitchFamily="34" charset="0"/>
              <a:ea typeface="Calibri" panose="020F0502020204030204" pitchFamily="34" charset="0"/>
              <a:cs typeface="Arial" panose="020B0604020202020204" pitchFamily="34" charset="0"/>
            </a:endParaRPr>
          </a:p>
        </p:txBody>
      </p:sp>
      <p:pic>
        <p:nvPicPr>
          <p:cNvPr id="8194" name="Picture 2" descr="Imagen relacionada">
            <a:extLst>
              <a:ext uri="{FF2B5EF4-FFF2-40B4-BE49-F238E27FC236}">
                <a16:creationId xmlns:a16="http://schemas.microsoft.com/office/drawing/2014/main" id="{79BB090D-92CE-42E2-8102-54722F36F9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692" b="1650"/>
          <a:stretch/>
        </p:blipFill>
        <p:spPr bwMode="auto">
          <a:xfrm>
            <a:off x="7199974" y="2199508"/>
            <a:ext cx="3993963" cy="3743741"/>
          </a:xfrm>
          <a:prstGeom prst="rect">
            <a:avLst/>
          </a:prstGeom>
          <a:solidFill>
            <a:srgbClr val="FFFFFF">
              <a:shade val="85000"/>
            </a:srgbClr>
          </a:solidFill>
          <a:ln w="190500" cap="sq">
            <a:solidFill>
              <a:srgbClr val="FFFFFF"/>
            </a:solidFill>
            <a:round/>
          </a:ln>
          <a:effectLst>
            <a:outerShdw blurRad="65000" dist="50800" dir="12900000" kx="195000" ky="145000" algn="tl" rotWithShape="0">
              <a:srgbClr val="000000">
                <a:alpha val="15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CuadroTexto 4">
            <a:extLst>
              <a:ext uri="{FF2B5EF4-FFF2-40B4-BE49-F238E27FC236}">
                <a16:creationId xmlns:a16="http://schemas.microsoft.com/office/drawing/2014/main" id="{7CACC842-9055-A04C-B666-A0694D309C77}"/>
              </a:ext>
            </a:extLst>
          </p:cNvPr>
          <p:cNvSpPr txBox="1"/>
          <p:nvPr/>
        </p:nvSpPr>
        <p:spPr>
          <a:xfrm>
            <a:off x="950741" y="5767054"/>
            <a:ext cx="3252814" cy="246221"/>
          </a:xfrm>
          <a:prstGeom prst="rect">
            <a:avLst/>
          </a:prstGeom>
          <a:noFill/>
        </p:spPr>
        <p:txBody>
          <a:bodyPr wrap="none" rtlCol="0">
            <a:spAutoFit/>
          </a:bodyPr>
          <a:lstStyle/>
          <a:p>
            <a:r>
              <a:rPr lang="es-CO" sz="1000" b="1" dirty="0">
                <a:solidFill>
                  <a:schemeClr val="bg2">
                    <a:lumMod val="50000"/>
                  </a:schemeClr>
                </a:solidFill>
                <a:latin typeface="Arial" panose="020B0604020202020204" pitchFamily="34" charset="0"/>
                <a:cs typeface="Arial" panose="020B0604020202020204" pitchFamily="34" charset="0"/>
              </a:rPr>
              <a:t>ETA: Enfermedades transmitida por los alimentos </a:t>
            </a:r>
          </a:p>
        </p:txBody>
      </p:sp>
      <p:sp>
        <p:nvSpPr>
          <p:cNvPr id="6" name="Rectángulo 5">
            <a:extLst>
              <a:ext uri="{FF2B5EF4-FFF2-40B4-BE49-F238E27FC236}">
                <a16:creationId xmlns:a16="http://schemas.microsoft.com/office/drawing/2014/main" id="{6B27FC25-473C-5245-9A33-FEBE675B5BE9}"/>
              </a:ext>
            </a:extLst>
          </p:cNvPr>
          <p:cNvSpPr/>
          <p:nvPr/>
        </p:nvSpPr>
        <p:spPr>
          <a:xfrm>
            <a:off x="950741" y="6138119"/>
            <a:ext cx="2382383" cy="246221"/>
          </a:xfrm>
          <a:prstGeom prst="rect">
            <a:avLst/>
          </a:prstGeom>
        </p:spPr>
        <p:txBody>
          <a:bodyPr wrap="none">
            <a:spAutoFit/>
          </a:bodyPr>
          <a:lstStyle/>
          <a:p>
            <a:r>
              <a:rPr lang="es-CO" sz="1000" b="1" i="1" dirty="0">
                <a:solidFill>
                  <a:schemeClr val="bg2">
                    <a:lumMod val="50000"/>
                  </a:schemeClr>
                </a:solidFill>
              </a:rPr>
              <a:t>ASPEN .JPEN 2017 Jan;41(1):15-103</a:t>
            </a:r>
          </a:p>
        </p:txBody>
      </p:sp>
    </p:spTree>
    <p:extLst>
      <p:ext uri="{BB962C8B-B14F-4D97-AF65-F5344CB8AC3E}">
        <p14:creationId xmlns:p14="http://schemas.microsoft.com/office/powerpoint/2010/main" val="654638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98F50E-C1C5-4ABF-8551-AAD144B241E5}"/>
              </a:ext>
            </a:extLst>
          </p:cNvPr>
          <p:cNvSpPr>
            <a:spLocks noGrp="1"/>
          </p:cNvSpPr>
          <p:nvPr>
            <p:ph type="title"/>
          </p:nvPr>
        </p:nvSpPr>
        <p:spPr>
          <a:xfrm>
            <a:off x="583370" y="365126"/>
            <a:ext cx="10515600" cy="977900"/>
          </a:xfrm>
        </p:spPr>
        <p:txBody>
          <a:bodyPr>
            <a:noAutofit/>
          </a:bodyPr>
          <a:lstStyle/>
          <a:p>
            <a:pPr algn="ctr"/>
            <a:r>
              <a:rPr lang="es-ES" sz="3200" b="1" dirty="0">
                <a:solidFill>
                  <a:srgbClr val="1F1A34"/>
                </a:solidFill>
              </a:rPr>
              <a:t>¿Qué debe vigilar el personal para prevenir complicaciones y eventos adversos ?</a:t>
            </a:r>
            <a:endParaRPr lang="es-CO" sz="3200" dirty="0">
              <a:solidFill>
                <a:srgbClr val="1F1A34"/>
              </a:solidFill>
            </a:endParaRPr>
          </a:p>
        </p:txBody>
      </p:sp>
      <p:sp>
        <p:nvSpPr>
          <p:cNvPr id="3" name="Marcador de contenido 2">
            <a:extLst>
              <a:ext uri="{FF2B5EF4-FFF2-40B4-BE49-F238E27FC236}">
                <a16:creationId xmlns:a16="http://schemas.microsoft.com/office/drawing/2014/main" id="{56F01AAA-A7FD-4446-AA49-463F087CF082}"/>
              </a:ext>
            </a:extLst>
          </p:cNvPr>
          <p:cNvSpPr>
            <a:spLocks noGrp="1"/>
          </p:cNvSpPr>
          <p:nvPr>
            <p:ph idx="1"/>
          </p:nvPr>
        </p:nvSpPr>
        <p:spPr>
          <a:xfrm>
            <a:off x="5506554" y="1666582"/>
            <a:ext cx="6345072" cy="4351338"/>
          </a:xfrm>
        </p:spPr>
        <p:txBody>
          <a:bodyPr>
            <a:noAutofit/>
          </a:bodyPr>
          <a:lstStyle/>
          <a:p>
            <a:pPr lvl="0"/>
            <a:r>
              <a:rPr lang="es-CO" sz="1800" dirty="0">
                <a:solidFill>
                  <a:srgbClr val="1F1A34"/>
                </a:solidFill>
              </a:rPr>
              <a:t>Verificar posición apropiada del paciente.</a:t>
            </a:r>
          </a:p>
          <a:p>
            <a:pPr lvl="0"/>
            <a:r>
              <a:rPr lang="es-CO" sz="1800" dirty="0">
                <a:solidFill>
                  <a:srgbClr val="1F1A34"/>
                </a:solidFill>
              </a:rPr>
              <a:t>Marcar la sonda de NE. </a:t>
            </a:r>
          </a:p>
          <a:p>
            <a:pPr lvl="0"/>
            <a:r>
              <a:rPr lang="es-CO" sz="1800" dirty="0">
                <a:solidFill>
                  <a:srgbClr val="1F1A34"/>
                </a:solidFill>
              </a:rPr>
              <a:t>Verificar desplazamientos de la sonda.</a:t>
            </a:r>
          </a:p>
          <a:p>
            <a:pPr lvl="0"/>
            <a:r>
              <a:rPr lang="es-CO" sz="1800" dirty="0">
                <a:solidFill>
                  <a:srgbClr val="1F1A34"/>
                </a:solidFill>
              </a:rPr>
              <a:t>Enjuagar la sonda con técnica aséptica. </a:t>
            </a:r>
          </a:p>
          <a:p>
            <a:pPr lvl="0"/>
            <a:r>
              <a:rPr lang="es-CO" sz="1800" dirty="0">
                <a:solidFill>
                  <a:srgbClr val="1F1A34"/>
                </a:solidFill>
              </a:rPr>
              <a:t>Cubrir el extremo de la sonda con un tapa limpia.</a:t>
            </a:r>
          </a:p>
          <a:p>
            <a:pPr lvl="0"/>
            <a:r>
              <a:rPr lang="es-CO" sz="1800" dirty="0">
                <a:solidFill>
                  <a:srgbClr val="1F1A34"/>
                </a:solidFill>
              </a:rPr>
              <a:t>Verificar cambios en la velocidad de infusión, según órdenes documentadas.</a:t>
            </a:r>
          </a:p>
          <a:p>
            <a:pPr lvl="0"/>
            <a:r>
              <a:rPr lang="es-CO" sz="1800" dirty="0">
                <a:solidFill>
                  <a:srgbClr val="1F1A34"/>
                </a:solidFill>
              </a:rPr>
              <a:t>Etiquetado completo y con información clara.</a:t>
            </a:r>
          </a:p>
          <a:p>
            <a:pPr algn="just"/>
            <a:r>
              <a:rPr lang="es-CO" sz="1800" dirty="0">
                <a:solidFill>
                  <a:srgbClr val="1F1A34"/>
                </a:solidFill>
              </a:rPr>
              <a:t>Confirmar que la entrega sea lo ordenado. </a:t>
            </a:r>
          </a:p>
          <a:p>
            <a:pPr lvl="0" algn="just"/>
            <a:r>
              <a:rPr lang="es-CO" sz="1800" dirty="0">
                <a:solidFill>
                  <a:srgbClr val="1F1A34"/>
                </a:solidFill>
              </a:rPr>
              <a:t>Inspeccionar el producto, áreas de ubicación de la sonda. </a:t>
            </a:r>
          </a:p>
          <a:p>
            <a:pPr lvl="0" algn="just"/>
            <a:r>
              <a:rPr lang="es-CO" sz="1800" dirty="0">
                <a:solidFill>
                  <a:srgbClr val="1F1A34"/>
                </a:solidFill>
              </a:rPr>
              <a:t>Utilizar técnica aséptica para instalar el equipo de administración de la NE.</a:t>
            </a:r>
          </a:p>
        </p:txBody>
      </p:sp>
      <p:pic>
        <p:nvPicPr>
          <p:cNvPr id="4" name="Imagen 3">
            <a:extLst>
              <a:ext uri="{FF2B5EF4-FFF2-40B4-BE49-F238E27FC236}">
                <a16:creationId xmlns:a16="http://schemas.microsoft.com/office/drawing/2014/main" id="{3BFC2E9F-E642-434C-B3D3-DBF312E4028D}"/>
              </a:ext>
            </a:extLst>
          </p:cNvPr>
          <p:cNvPicPr>
            <a:picLocks noChangeAspect="1"/>
          </p:cNvPicPr>
          <p:nvPr/>
        </p:nvPicPr>
        <p:blipFill>
          <a:blip r:embed="rId3" cstate="print"/>
          <a:stretch>
            <a:fillRect/>
          </a:stretch>
        </p:blipFill>
        <p:spPr>
          <a:xfrm>
            <a:off x="704546" y="1666582"/>
            <a:ext cx="2144093" cy="2867049"/>
          </a:xfrm>
          <a:prstGeom prst="roundRect">
            <a:avLst/>
          </a:prstGeom>
          <a:ln>
            <a:noFill/>
          </a:ln>
          <a:effectLst>
            <a:outerShdw blurRad="292100" dist="139700" dir="2700000" algn="tl" rotWithShape="0">
              <a:srgbClr val="333333">
                <a:alpha val="65000"/>
              </a:srgbClr>
            </a:outerShdw>
          </a:effectLst>
        </p:spPr>
      </p:pic>
      <p:pic>
        <p:nvPicPr>
          <p:cNvPr id="5" name="Imagen 4" descr="Imagen que contiene persona, pared, interior, hombre&#10;&#10;Descripción generada automáticamente">
            <a:extLst>
              <a:ext uri="{FF2B5EF4-FFF2-40B4-BE49-F238E27FC236}">
                <a16:creationId xmlns:a16="http://schemas.microsoft.com/office/drawing/2014/main" id="{9A3E08B7-664F-1F43-B17C-EF0A121BCC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2899" y="2698508"/>
            <a:ext cx="2285136" cy="2660072"/>
          </a:xfrm>
          <a:prstGeom prst="roundRect">
            <a:avLst/>
          </a:prstGeom>
        </p:spPr>
      </p:pic>
      <p:sp>
        <p:nvSpPr>
          <p:cNvPr id="6" name="CuadroTexto 5">
            <a:extLst>
              <a:ext uri="{FF2B5EF4-FFF2-40B4-BE49-F238E27FC236}">
                <a16:creationId xmlns:a16="http://schemas.microsoft.com/office/drawing/2014/main" id="{1BDE7987-D684-F744-9C83-DF1BE154F83A}"/>
              </a:ext>
            </a:extLst>
          </p:cNvPr>
          <p:cNvSpPr txBox="1"/>
          <p:nvPr/>
        </p:nvSpPr>
        <p:spPr>
          <a:xfrm>
            <a:off x="568888" y="5550559"/>
            <a:ext cx="3972562" cy="338554"/>
          </a:xfrm>
          <a:prstGeom prst="rect">
            <a:avLst/>
          </a:prstGeom>
          <a:noFill/>
        </p:spPr>
        <p:txBody>
          <a:bodyPr wrap="none" rtlCol="0">
            <a:spAutoFit/>
          </a:bodyPr>
          <a:lstStyle/>
          <a:p>
            <a:r>
              <a:rPr lang="es-CO" sz="1600" i="1" dirty="0">
                <a:solidFill>
                  <a:srgbClr val="1F1A34"/>
                </a:solidFill>
              </a:rPr>
              <a:t>Documentar y registrar en historia clínica </a:t>
            </a:r>
          </a:p>
        </p:txBody>
      </p:sp>
      <p:sp>
        <p:nvSpPr>
          <p:cNvPr id="7" name="Rectángulo 6">
            <a:extLst>
              <a:ext uri="{FF2B5EF4-FFF2-40B4-BE49-F238E27FC236}">
                <a16:creationId xmlns:a16="http://schemas.microsoft.com/office/drawing/2014/main" id="{CD97F743-5A0C-9E4D-BD5F-53B27265C201}"/>
              </a:ext>
            </a:extLst>
          </p:cNvPr>
          <p:cNvSpPr/>
          <p:nvPr/>
        </p:nvSpPr>
        <p:spPr>
          <a:xfrm>
            <a:off x="590516" y="6199030"/>
            <a:ext cx="2382383" cy="246221"/>
          </a:xfrm>
          <a:prstGeom prst="rect">
            <a:avLst/>
          </a:prstGeom>
        </p:spPr>
        <p:txBody>
          <a:bodyPr wrap="none">
            <a:spAutoFit/>
          </a:bodyPr>
          <a:lstStyle/>
          <a:p>
            <a:r>
              <a:rPr lang="es-CO" sz="1000" b="1" i="1" dirty="0">
                <a:solidFill>
                  <a:schemeClr val="bg2">
                    <a:lumMod val="50000"/>
                  </a:schemeClr>
                </a:solidFill>
              </a:rPr>
              <a:t>ASPEN .JPEN 2017 Jan;41(1):15-103</a:t>
            </a:r>
          </a:p>
        </p:txBody>
      </p:sp>
    </p:spTree>
    <p:extLst>
      <p:ext uri="{BB962C8B-B14F-4D97-AF65-F5344CB8AC3E}">
        <p14:creationId xmlns:p14="http://schemas.microsoft.com/office/powerpoint/2010/main" val="1277522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nutricion enteral">
            <a:extLst>
              <a:ext uri="{FF2B5EF4-FFF2-40B4-BE49-F238E27FC236}">
                <a16:creationId xmlns:a16="http://schemas.microsoft.com/office/drawing/2014/main" id="{2511D016-AE5B-4860-B33B-F534589DD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85" y="1130532"/>
            <a:ext cx="4729953" cy="3159609"/>
          </a:xfrm>
          <a:prstGeom prst="rect">
            <a:avLst/>
          </a:prstGeom>
          <a:noFill/>
          <a:effectLst>
            <a:softEdge rad="203200"/>
          </a:effectLst>
          <a:extLst>
            <a:ext uri="{909E8E84-426E-40DD-AFC4-6F175D3DCCD1}">
              <a14:hiddenFill xmlns:a14="http://schemas.microsoft.com/office/drawing/2010/main">
                <a:solidFill>
                  <a:srgbClr val="FFFFFF"/>
                </a:solidFill>
              </a14:hiddenFill>
            </a:ext>
          </a:extLst>
        </p:spPr>
      </p:pic>
      <p:sp>
        <p:nvSpPr>
          <p:cNvPr id="14" name="Título 13">
            <a:extLst>
              <a:ext uri="{FF2B5EF4-FFF2-40B4-BE49-F238E27FC236}">
                <a16:creationId xmlns:a16="http://schemas.microsoft.com/office/drawing/2014/main" id="{9C0BAB0D-E2D5-4AAB-B7F4-6ADE5B3458E5}"/>
              </a:ext>
            </a:extLst>
          </p:cNvPr>
          <p:cNvSpPr>
            <a:spLocks noGrp="1"/>
          </p:cNvSpPr>
          <p:nvPr>
            <p:ph type="title"/>
          </p:nvPr>
        </p:nvSpPr>
        <p:spPr>
          <a:xfrm>
            <a:off x="2728712" y="378857"/>
            <a:ext cx="6734575" cy="848939"/>
          </a:xfrm>
        </p:spPr>
        <p:txBody>
          <a:bodyPr>
            <a:normAutofit/>
          </a:bodyPr>
          <a:lstStyle/>
          <a:p>
            <a:pPr algn="ctr"/>
            <a:r>
              <a:rPr lang="es-CO" sz="3200" b="1">
                <a:solidFill>
                  <a:srgbClr val="002060"/>
                </a:solidFill>
              </a:rPr>
              <a:t>Nutrición enteral</a:t>
            </a:r>
          </a:p>
        </p:txBody>
      </p:sp>
      <p:sp>
        <p:nvSpPr>
          <p:cNvPr id="3" name="Marcador de contenido 2">
            <a:extLst>
              <a:ext uri="{FF2B5EF4-FFF2-40B4-BE49-F238E27FC236}">
                <a16:creationId xmlns:a16="http://schemas.microsoft.com/office/drawing/2014/main" id="{9FDB6BE1-4025-494C-B96F-B933996EF1FE}"/>
              </a:ext>
            </a:extLst>
          </p:cNvPr>
          <p:cNvSpPr>
            <a:spLocks noGrp="1"/>
          </p:cNvSpPr>
          <p:nvPr>
            <p:ph idx="1"/>
          </p:nvPr>
        </p:nvSpPr>
        <p:spPr>
          <a:xfrm>
            <a:off x="771865" y="4743304"/>
            <a:ext cx="3129642" cy="1342294"/>
          </a:xfrm>
        </p:spPr>
        <p:txBody>
          <a:bodyPr anchor="ctr">
            <a:normAutofit/>
          </a:bodyPr>
          <a:lstStyle/>
          <a:p>
            <a:r>
              <a:rPr lang="es-CO" sz="2400" dirty="0">
                <a:solidFill>
                  <a:srgbClr val="18132E"/>
                </a:solidFill>
              </a:rPr>
              <a:t>No es inocua</a:t>
            </a:r>
          </a:p>
          <a:p>
            <a:r>
              <a:rPr lang="es-CO" sz="2400" dirty="0">
                <a:solidFill>
                  <a:srgbClr val="18132E"/>
                </a:solidFill>
              </a:rPr>
              <a:t>Puede presentar eventos adversos </a:t>
            </a:r>
          </a:p>
        </p:txBody>
      </p:sp>
      <p:sp>
        <p:nvSpPr>
          <p:cNvPr id="9" name="Elipse 8">
            <a:extLst>
              <a:ext uri="{FF2B5EF4-FFF2-40B4-BE49-F238E27FC236}">
                <a16:creationId xmlns:a16="http://schemas.microsoft.com/office/drawing/2014/main" id="{7272BE1D-63E0-4E0D-A69A-1F90FD522D72}"/>
              </a:ext>
            </a:extLst>
          </p:cNvPr>
          <p:cNvSpPr/>
          <p:nvPr/>
        </p:nvSpPr>
        <p:spPr>
          <a:xfrm>
            <a:off x="4641729" y="2660349"/>
            <a:ext cx="2149929" cy="214992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300" b="1" dirty="0"/>
              <a:t>Para evitarlos debemos</a:t>
            </a:r>
          </a:p>
        </p:txBody>
      </p:sp>
      <p:grpSp>
        <p:nvGrpSpPr>
          <p:cNvPr id="13" name="Grupo 12">
            <a:extLst>
              <a:ext uri="{FF2B5EF4-FFF2-40B4-BE49-F238E27FC236}">
                <a16:creationId xmlns:a16="http://schemas.microsoft.com/office/drawing/2014/main" id="{B737E954-98C4-42B0-8A68-48CAE186B635}"/>
              </a:ext>
            </a:extLst>
          </p:cNvPr>
          <p:cNvGrpSpPr/>
          <p:nvPr/>
        </p:nvGrpSpPr>
        <p:grpSpPr>
          <a:xfrm>
            <a:off x="7375121" y="2110646"/>
            <a:ext cx="4200352" cy="3312891"/>
            <a:chOff x="7289743" y="1559249"/>
            <a:chExt cx="4200352" cy="3312891"/>
          </a:xfrm>
        </p:grpSpPr>
        <p:sp>
          <p:nvSpPr>
            <p:cNvPr id="6" name="Rectángulo: esquinas redondeadas 5">
              <a:extLst>
                <a:ext uri="{FF2B5EF4-FFF2-40B4-BE49-F238E27FC236}">
                  <a16:creationId xmlns:a16="http://schemas.microsoft.com/office/drawing/2014/main" id="{74EB199A-FFD7-4A7B-BD49-6A150A41AC55}"/>
                </a:ext>
              </a:extLst>
            </p:cNvPr>
            <p:cNvSpPr/>
            <p:nvPr/>
          </p:nvSpPr>
          <p:spPr>
            <a:xfrm>
              <a:off x="7746943" y="1680356"/>
              <a:ext cx="3743152" cy="745895"/>
            </a:xfrm>
            <a:prstGeom prst="roundRect">
              <a:avLst>
                <a:gd name="adj" fmla="val 50000"/>
              </a:avLst>
            </a:prstGeom>
            <a:solidFill>
              <a:srgbClr val="CBCBCB"/>
            </a:solidFill>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s-MX" dirty="0">
                  <a:solidFill>
                    <a:srgbClr val="1F1A34"/>
                  </a:solidFill>
                </a:rPr>
                <a:t>Comunicación constante del equipo de salud</a:t>
              </a:r>
            </a:p>
          </p:txBody>
        </p:sp>
        <p:sp>
          <p:nvSpPr>
            <p:cNvPr id="7" name="Rectángulo: esquinas redondeadas 6">
              <a:extLst>
                <a:ext uri="{FF2B5EF4-FFF2-40B4-BE49-F238E27FC236}">
                  <a16:creationId xmlns:a16="http://schemas.microsoft.com/office/drawing/2014/main" id="{5022B9FA-08DC-44C6-A3EE-359F5351F35A}"/>
                </a:ext>
              </a:extLst>
            </p:cNvPr>
            <p:cNvSpPr/>
            <p:nvPr/>
          </p:nvSpPr>
          <p:spPr>
            <a:xfrm>
              <a:off x="7746943" y="2842747"/>
              <a:ext cx="3743152" cy="745895"/>
            </a:xfrm>
            <a:prstGeom prst="roundRect">
              <a:avLst>
                <a:gd name="adj" fmla="val 50000"/>
              </a:avLst>
            </a:prstGeom>
            <a:solidFill>
              <a:srgbClr val="275379"/>
            </a:solidFill>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s-CO" dirty="0">
                  <a:solidFill>
                    <a:schemeClr val="bg1"/>
                  </a:solidFill>
                </a:rPr>
                <a:t>Estandarizar procesos</a:t>
              </a:r>
            </a:p>
          </p:txBody>
        </p:sp>
        <p:sp>
          <p:nvSpPr>
            <p:cNvPr id="8" name="Rectángulo: esquinas redondeadas 7">
              <a:extLst>
                <a:ext uri="{FF2B5EF4-FFF2-40B4-BE49-F238E27FC236}">
                  <a16:creationId xmlns:a16="http://schemas.microsoft.com/office/drawing/2014/main" id="{3D3BDEAB-1F19-45D1-8117-ABB987B3BDEE}"/>
                </a:ext>
              </a:extLst>
            </p:cNvPr>
            <p:cNvSpPr/>
            <p:nvPr/>
          </p:nvSpPr>
          <p:spPr>
            <a:xfrm>
              <a:off x="7746943" y="4005138"/>
              <a:ext cx="3743152" cy="745895"/>
            </a:xfrm>
            <a:prstGeom prst="roundRect">
              <a:avLst>
                <a:gd name="adj" fmla="val 50000"/>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s-CO" dirty="0"/>
                <a:t>Desarrollo de protocolos para prácticas más seguras </a:t>
              </a:r>
            </a:p>
          </p:txBody>
        </p:sp>
        <p:sp>
          <p:nvSpPr>
            <p:cNvPr id="10" name="Elipse 9">
              <a:extLst>
                <a:ext uri="{FF2B5EF4-FFF2-40B4-BE49-F238E27FC236}">
                  <a16:creationId xmlns:a16="http://schemas.microsoft.com/office/drawing/2014/main" id="{A723BA5A-8E4E-4EE8-ACF9-5A666D6D261A}"/>
                </a:ext>
              </a:extLst>
            </p:cNvPr>
            <p:cNvSpPr/>
            <p:nvPr/>
          </p:nvSpPr>
          <p:spPr>
            <a:xfrm>
              <a:off x="7289743" y="1559249"/>
              <a:ext cx="994284" cy="994284"/>
            </a:xfrm>
            <a:prstGeom prst="ellipse">
              <a:avLst/>
            </a:prstGeom>
            <a:solidFill>
              <a:srgbClr val="18132E"/>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600" b="1"/>
                <a:t>1</a:t>
              </a:r>
            </a:p>
          </p:txBody>
        </p:sp>
        <p:sp>
          <p:nvSpPr>
            <p:cNvPr id="11" name="Elipse 10">
              <a:extLst>
                <a:ext uri="{FF2B5EF4-FFF2-40B4-BE49-F238E27FC236}">
                  <a16:creationId xmlns:a16="http://schemas.microsoft.com/office/drawing/2014/main" id="{FD29EC78-556B-4FC9-AEA4-841623D025B6}"/>
                </a:ext>
              </a:extLst>
            </p:cNvPr>
            <p:cNvSpPr/>
            <p:nvPr/>
          </p:nvSpPr>
          <p:spPr>
            <a:xfrm>
              <a:off x="7289743" y="2674640"/>
              <a:ext cx="994284" cy="994284"/>
            </a:xfrm>
            <a:prstGeom prst="ellipse">
              <a:avLst/>
            </a:prstGeom>
            <a:solidFill>
              <a:srgbClr val="18132E"/>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600" b="1"/>
                <a:t>2</a:t>
              </a:r>
            </a:p>
          </p:txBody>
        </p:sp>
        <p:sp>
          <p:nvSpPr>
            <p:cNvPr id="12" name="Elipse 11">
              <a:extLst>
                <a:ext uri="{FF2B5EF4-FFF2-40B4-BE49-F238E27FC236}">
                  <a16:creationId xmlns:a16="http://schemas.microsoft.com/office/drawing/2014/main" id="{F0DFFB05-A42A-4A45-8FB6-782CEBFBA0A7}"/>
                </a:ext>
              </a:extLst>
            </p:cNvPr>
            <p:cNvSpPr/>
            <p:nvPr/>
          </p:nvSpPr>
          <p:spPr>
            <a:xfrm>
              <a:off x="7289743" y="3877856"/>
              <a:ext cx="994284" cy="994284"/>
            </a:xfrm>
            <a:prstGeom prst="ellipse">
              <a:avLst/>
            </a:prstGeom>
            <a:solidFill>
              <a:srgbClr val="18132E"/>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600" b="1"/>
                <a:t>3</a:t>
              </a:r>
            </a:p>
          </p:txBody>
        </p:sp>
      </p:grpSp>
      <p:cxnSp>
        <p:nvCxnSpPr>
          <p:cNvPr id="16" name="Conector recto de flecha 15">
            <a:extLst>
              <a:ext uri="{FF2B5EF4-FFF2-40B4-BE49-F238E27FC236}">
                <a16:creationId xmlns:a16="http://schemas.microsoft.com/office/drawing/2014/main" id="{5AE5CA52-5EF7-41D8-9DED-20F8BD4BA75E}"/>
              </a:ext>
            </a:extLst>
          </p:cNvPr>
          <p:cNvCxnSpPr/>
          <p:nvPr/>
        </p:nvCxnSpPr>
        <p:spPr>
          <a:xfrm flipV="1">
            <a:off x="3411650" y="4294093"/>
            <a:ext cx="1141238" cy="745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Abrir llave 16">
            <a:extLst>
              <a:ext uri="{FF2B5EF4-FFF2-40B4-BE49-F238E27FC236}">
                <a16:creationId xmlns:a16="http://schemas.microsoft.com/office/drawing/2014/main" id="{1982FFD0-DB54-4EAF-9128-60C2439B5488}"/>
              </a:ext>
            </a:extLst>
          </p:cNvPr>
          <p:cNvSpPr/>
          <p:nvPr/>
        </p:nvSpPr>
        <p:spPr>
          <a:xfrm>
            <a:off x="6974107" y="1909651"/>
            <a:ext cx="393811" cy="37148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2" name="Rectángulo 1">
            <a:extLst>
              <a:ext uri="{FF2B5EF4-FFF2-40B4-BE49-F238E27FC236}">
                <a16:creationId xmlns:a16="http://schemas.microsoft.com/office/drawing/2014/main" id="{677D0135-7393-5C4B-BFFF-0F7ADFB5DF44}"/>
              </a:ext>
            </a:extLst>
          </p:cNvPr>
          <p:cNvSpPr/>
          <p:nvPr/>
        </p:nvSpPr>
        <p:spPr>
          <a:xfrm>
            <a:off x="998453" y="6156467"/>
            <a:ext cx="2382383" cy="246221"/>
          </a:xfrm>
          <a:prstGeom prst="rect">
            <a:avLst/>
          </a:prstGeom>
        </p:spPr>
        <p:txBody>
          <a:bodyPr wrap="none">
            <a:spAutoFit/>
          </a:bodyPr>
          <a:lstStyle/>
          <a:p>
            <a:r>
              <a:rPr lang="es-CO" sz="1000" b="1" i="1" dirty="0">
                <a:solidFill>
                  <a:schemeClr val="bg2">
                    <a:lumMod val="50000"/>
                  </a:schemeClr>
                </a:solidFill>
              </a:rPr>
              <a:t>ASPEN. JPEN 2017 Jan;41(1):15-103</a:t>
            </a:r>
          </a:p>
        </p:txBody>
      </p:sp>
    </p:spTree>
    <p:extLst>
      <p:ext uri="{BB962C8B-B14F-4D97-AF65-F5344CB8AC3E}">
        <p14:creationId xmlns:p14="http://schemas.microsoft.com/office/powerpoint/2010/main" val="320068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8EFEFA-C7CB-4D1F-B8FB-B97C6E39022E}"/>
              </a:ext>
            </a:extLst>
          </p:cNvPr>
          <p:cNvSpPr>
            <a:spLocks noGrp="1"/>
          </p:cNvSpPr>
          <p:nvPr>
            <p:ph type="title"/>
          </p:nvPr>
        </p:nvSpPr>
        <p:spPr>
          <a:xfrm>
            <a:off x="1635306" y="168489"/>
            <a:ext cx="8499414" cy="1325563"/>
          </a:xfrm>
        </p:spPr>
        <p:txBody>
          <a:bodyPr>
            <a:noAutofit/>
          </a:bodyPr>
          <a:lstStyle/>
          <a:p>
            <a:pPr algn="ctr"/>
            <a:r>
              <a:rPr lang="es-ES" sz="3200" b="1" dirty="0">
                <a:solidFill>
                  <a:srgbClr val="1F1A34"/>
                </a:solidFill>
              </a:rPr>
              <a:t>¿Cómo prevenir la contaminación en el sistema de alimentación NE?</a:t>
            </a:r>
            <a:endParaRPr lang="es-CO" sz="3200" dirty="0">
              <a:solidFill>
                <a:srgbClr val="1F1A34"/>
              </a:solidFill>
            </a:endParaRPr>
          </a:p>
        </p:txBody>
      </p:sp>
      <p:sp>
        <p:nvSpPr>
          <p:cNvPr id="6" name="Marcador de contenido 2">
            <a:extLst>
              <a:ext uri="{FF2B5EF4-FFF2-40B4-BE49-F238E27FC236}">
                <a16:creationId xmlns:a16="http://schemas.microsoft.com/office/drawing/2014/main" id="{EFC772DF-A21F-4788-B277-D25341227B70}"/>
              </a:ext>
            </a:extLst>
          </p:cNvPr>
          <p:cNvSpPr txBox="1">
            <a:spLocks/>
          </p:cNvSpPr>
          <p:nvPr/>
        </p:nvSpPr>
        <p:spPr>
          <a:xfrm>
            <a:off x="4789068" y="1571605"/>
            <a:ext cx="6641753" cy="36367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1800" dirty="0">
                <a:solidFill>
                  <a:srgbClr val="1F1A34"/>
                </a:solidFill>
              </a:rPr>
              <a:t>1. Utilice un sistema cerrado NE </a:t>
            </a:r>
          </a:p>
          <a:p>
            <a:pPr marL="266700" indent="-266700">
              <a:buNone/>
            </a:pPr>
            <a:r>
              <a:rPr lang="es-CO" sz="1800" dirty="0">
                <a:solidFill>
                  <a:srgbClr val="1F1A34"/>
                </a:solidFill>
              </a:rPr>
              <a:t>2. Tiempos de colgado según fabricante (contenedor y equipos de administración)</a:t>
            </a:r>
          </a:p>
          <a:p>
            <a:pPr marL="0" indent="0">
              <a:buNone/>
            </a:pPr>
            <a:r>
              <a:rPr lang="es-CO" sz="1800" dirty="0">
                <a:solidFill>
                  <a:srgbClr val="1F1A34"/>
                </a:solidFill>
              </a:rPr>
              <a:t>3. No reutilice equipos de administración de NE</a:t>
            </a:r>
          </a:p>
          <a:p>
            <a:pPr marL="0" indent="0">
              <a:buNone/>
            </a:pPr>
            <a:r>
              <a:rPr lang="es-CO" sz="1800" dirty="0">
                <a:solidFill>
                  <a:srgbClr val="1F1A34"/>
                </a:solidFill>
              </a:rPr>
              <a:t>4. Evite adiciones a la NE</a:t>
            </a:r>
          </a:p>
          <a:p>
            <a:pPr marL="0" indent="0">
              <a:buNone/>
            </a:pPr>
            <a:r>
              <a:rPr lang="es-CO" sz="1800" dirty="0">
                <a:solidFill>
                  <a:srgbClr val="1F1A34"/>
                </a:solidFill>
              </a:rPr>
              <a:t>5. Reduzca las interrupciones del sistema </a:t>
            </a:r>
            <a:endParaRPr lang="es-ES" sz="1800" dirty="0">
              <a:solidFill>
                <a:srgbClr val="1F1A34"/>
              </a:solidFill>
            </a:endParaRPr>
          </a:p>
          <a:p>
            <a:pPr marL="0" indent="0">
              <a:buNone/>
            </a:pPr>
            <a:r>
              <a:rPr lang="es-CO" sz="1800" dirty="0">
                <a:solidFill>
                  <a:srgbClr val="1F1A34"/>
                </a:solidFill>
              </a:rPr>
              <a:t>6. Higiene de manos, dispositivos y áreas de trabajo limpias</a:t>
            </a:r>
          </a:p>
          <a:p>
            <a:pPr marL="0" indent="0">
              <a:buNone/>
            </a:pPr>
            <a:r>
              <a:rPr lang="es-CO" sz="1800" dirty="0">
                <a:solidFill>
                  <a:srgbClr val="1F1A34"/>
                </a:solidFill>
              </a:rPr>
              <a:t>7. Equipo exclusivo para NE</a:t>
            </a:r>
          </a:p>
          <a:p>
            <a:pPr marL="0" indent="0">
              <a:buNone/>
            </a:pPr>
            <a:r>
              <a:rPr lang="es-CO" sz="1800" dirty="0">
                <a:solidFill>
                  <a:srgbClr val="1F1A34"/>
                </a:solidFill>
              </a:rPr>
              <a:t>8. Almacenamiento según casa productora</a:t>
            </a:r>
          </a:p>
          <a:p>
            <a:pPr marL="0" indent="0">
              <a:buNone/>
            </a:pPr>
            <a:r>
              <a:rPr lang="es-CO" sz="1800" dirty="0">
                <a:solidFill>
                  <a:srgbClr val="1F1A34"/>
                </a:solidFill>
              </a:rPr>
              <a:t>9. Monitoreo a adherencia de protocolos</a:t>
            </a:r>
          </a:p>
        </p:txBody>
      </p:sp>
      <p:pic>
        <p:nvPicPr>
          <p:cNvPr id="8" name="Imagen 7">
            <a:extLst>
              <a:ext uri="{FF2B5EF4-FFF2-40B4-BE49-F238E27FC236}">
                <a16:creationId xmlns:a16="http://schemas.microsoft.com/office/drawing/2014/main" id="{F0B9D89D-56ED-0A4B-B58D-231833C9BD51}"/>
              </a:ext>
            </a:extLst>
          </p:cNvPr>
          <p:cNvPicPr>
            <a:picLocks noChangeAspect="1"/>
          </p:cNvPicPr>
          <p:nvPr/>
        </p:nvPicPr>
        <p:blipFill>
          <a:blip r:embed="rId3"/>
          <a:stretch>
            <a:fillRect/>
          </a:stretch>
        </p:blipFill>
        <p:spPr>
          <a:xfrm>
            <a:off x="941855" y="1923901"/>
            <a:ext cx="3244564" cy="2976012"/>
          </a:xfrm>
          <a:prstGeom prst="roundRect">
            <a:avLst/>
          </a:prstGeom>
        </p:spPr>
      </p:pic>
      <p:grpSp>
        <p:nvGrpSpPr>
          <p:cNvPr id="3" name="Grupo 2"/>
          <p:cNvGrpSpPr/>
          <p:nvPr/>
        </p:nvGrpSpPr>
        <p:grpSpPr>
          <a:xfrm>
            <a:off x="2775123" y="5285902"/>
            <a:ext cx="6641753" cy="818759"/>
            <a:chOff x="4990768" y="4596243"/>
            <a:chExt cx="7481642" cy="1050490"/>
          </a:xfrm>
          <a:solidFill>
            <a:srgbClr val="FFFFFF">
              <a:shade val="85000"/>
            </a:srgbClr>
          </a:solidFill>
        </p:grpSpPr>
        <p:sp>
          <p:nvSpPr>
            <p:cNvPr id="9" name="Rectángulo: esquinas redondeadas 8">
              <a:extLst>
                <a:ext uri="{FF2B5EF4-FFF2-40B4-BE49-F238E27FC236}">
                  <a16:creationId xmlns:a16="http://schemas.microsoft.com/office/drawing/2014/main" id="{4EEF4C3E-DEAF-4B73-83A5-2D9548E054CE}"/>
                </a:ext>
              </a:extLst>
            </p:cNvPr>
            <p:cNvSpPr/>
            <p:nvPr/>
          </p:nvSpPr>
          <p:spPr>
            <a:xfrm>
              <a:off x="4990768" y="4596243"/>
              <a:ext cx="7481642" cy="105049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00">
                <a:solidFill>
                  <a:srgbClr val="1F1A34"/>
                </a:solidFill>
              </a:endParaRPr>
            </a:p>
          </p:txBody>
        </p:sp>
        <p:grpSp>
          <p:nvGrpSpPr>
            <p:cNvPr id="12" name="Grupo 11">
              <a:extLst>
                <a:ext uri="{FF2B5EF4-FFF2-40B4-BE49-F238E27FC236}">
                  <a16:creationId xmlns:a16="http://schemas.microsoft.com/office/drawing/2014/main" id="{034A01BE-19A5-42BA-B13C-9C2ED1F6C0B7}"/>
                </a:ext>
              </a:extLst>
            </p:cNvPr>
            <p:cNvGrpSpPr/>
            <p:nvPr/>
          </p:nvGrpSpPr>
          <p:grpSpPr>
            <a:xfrm>
              <a:off x="5152235" y="4724583"/>
              <a:ext cx="7145865" cy="458144"/>
              <a:chOff x="5565622" y="4266777"/>
              <a:chExt cx="7145865" cy="458144"/>
            </a:xfrm>
            <a:grpFill/>
          </p:grpSpPr>
          <p:sp>
            <p:nvSpPr>
              <p:cNvPr id="28" name="Elipse 27">
                <a:extLst>
                  <a:ext uri="{FF2B5EF4-FFF2-40B4-BE49-F238E27FC236}">
                    <a16:creationId xmlns:a16="http://schemas.microsoft.com/office/drawing/2014/main" id="{57D89A40-DF4D-4845-90D6-4C5B4D3BC911}"/>
                  </a:ext>
                </a:extLst>
              </p:cNvPr>
              <p:cNvSpPr/>
              <p:nvPr/>
            </p:nvSpPr>
            <p:spPr>
              <a:xfrm>
                <a:off x="10951041" y="4321718"/>
                <a:ext cx="365570" cy="383970"/>
              </a:xfrm>
              <a:prstGeom prst="ellipse">
                <a:avLst/>
              </a:prstGeom>
              <a:gr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7" name="Elipse 26">
                <a:extLst>
                  <a:ext uri="{FF2B5EF4-FFF2-40B4-BE49-F238E27FC236}">
                    <a16:creationId xmlns:a16="http://schemas.microsoft.com/office/drawing/2014/main" id="{F86987C8-6179-47E2-83F3-451DDCDD2CE3}"/>
                  </a:ext>
                </a:extLst>
              </p:cNvPr>
              <p:cNvSpPr/>
              <p:nvPr/>
            </p:nvSpPr>
            <p:spPr>
              <a:xfrm>
                <a:off x="8955134" y="4305060"/>
                <a:ext cx="365570" cy="419861"/>
              </a:xfrm>
              <a:prstGeom prst="ellipse">
                <a:avLst/>
              </a:prstGeom>
              <a:gr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6" name="Elipse 25">
                <a:extLst>
                  <a:ext uri="{FF2B5EF4-FFF2-40B4-BE49-F238E27FC236}">
                    <a16:creationId xmlns:a16="http://schemas.microsoft.com/office/drawing/2014/main" id="{3426CD39-0A49-45CE-9928-DC304DC2FA27}"/>
                  </a:ext>
                </a:extLst>
              </p:cNvPr>
              <p:cNvSpPr/>
              <p:nvPr/>
            </p:nvSpPr>
            <p:spPr>
              <a:xfrm>
                <a:off x="7160748" y="4285827"/>
                <a:ext cx="365570" cy="419861"/>
              </a:xfrm>
              <a:prstGeom prst="ellipse">
                <a:avLst/>
              </a:prstGeom>
              <a:gr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 name="Elipse 12">
                <a:extLst>
                  <a:ext uri="{FF2B5EF4-FFF2-40B4-BE49-F238E27FC236}">
                    <a16:creationId xmlns:a16="http://schemas.microsoft.com/office/drawing/2014/main" id="{D471870F-8659-4520-9692-8D2B092A1277}"/>
                  </a:ext>
                </a:extLst>
              </p:cNvPr>
              <p:cNvSpPr/>
              <p:nvPr/>
            </p:nvSpPr>
            <p:spPr>
              <a:xfrm>
                <a:off x="5565622" y="4285827"/>
                <a:ext cx="365570" cy="419861"/>
              </a:xfrm>
              <a:prstGeom prst="ellipse">
                <a:avLst/>
              </a:prstGeom>
              <a:gr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Cuerda 13">
                <a:extLst>
                  <a:ext uri="{FF2B5EF4-FFF2-40B4-BE49-F238E27FC236}">
                    <a16:creationId xmlns:a16="http://schemas.microsoft.com/office/drawing/2014/main" id="{318B0E0A-49E0-4365-8AB6-927E53556EEB}"/>
                  </a:ext>
                </a:extLst>
              </p:cNvPr>
              <p:cNvSpPr/>
              <p:nvPr/>
            </p:nvSpPr>
            <p:spPr>
              <a:xfrm>
                <a:off x="5602179" y="4360484"/>
                <a:ext cx="292456" cy="292456"/>
              </a:xfrm>
              <a:prstGeom prst="chord">
                <a:avLst>
                  <a:gd name="adj1" fmla="val 1800000"/>
                  <a:gd name="adj2" fmla="val 9000000"/>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Forma libre: forma 14">
                <a:extLst>
                  <a:ext uri="{FF2B5EF4-FFF2-40B4-BE49-F238E27FC236}">
                    <a16:creationId xmlns:a16="http://schemas.microsoft.com/office/drawing/2014/main" id="{B3130424-6249-400B-B954-796A12EDA019}"/>
                  </a:ext>
                </a:extLst>
              </p:cNvPr>
              <p:cNvSpPr/>
              <p:nvPr/>
            </p:nvSpPr>
            <p:spPr>
              <a:xfrm>
                <a:off x="6007352" y="4285827"/>
                <a:ext cx="1081478" cy="365570"/>
              </a:xfrm>
              <a:custGeom>
                <a:avLst/>
                <a:gdLst>
                  <a:gd name="connsiteX0" fmla="*/ 0 w 1081478"/>
                  <a:gd name="connsiteY0" fmla="*/ 0 h 365570"/>
                  <a:gd name="connsiteX1" fmla="*/ 1081478 w 1081478"/>
                  <a:gd name="connsiteY1" fmla="*/ 0 h 365570"/>
                  <a:gd name="connsiteX2" fmla="*/ 1081478 w 1081478"/>
                  <a:gd name="connsiteY2" fmla="*/ 365570 h 365570"/>
                  <a:gd name="connsiteX3" fmla="*/ 0 w 1081478"/>
                  <a:gd name="connsiteY3" fmla="*/ 365570 h 365570"/>
                  <a:gd name="connsiteX4" fmla="*/ 0 w 1081478"/>
                  <a:gd name="connsiteY4" fmla="*/ 0 h 365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78" h="365570">
                    <a:moveTo>
                      <a:pt x="0" y="0"/>
                    </a:moveTo>
                    <a:lnTo>
                      <a:pt x="1081478" y="0"/>
                    </a:lnTo>
                    <a:lnTo>
                      <a:pt x="1081478" y="365570"/>
                    </a:lnTo>
                    <a:lnTo>
                      <a:pt x="0" y="365570"/>
                    </a:lnTo>
                    <a:lnTo>
                      <a:pt x="0" y="0"/>
                    </a:lnTo>
                    <a:close/>
                  </a:path>
                </a:pathLst>
              </a:custGeom>
              <a:noFill/>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b" anchorCtr="0">
                <a:noAutofit/>
              </a:bodyPr>
              <a:lstStyle/>
              <a:p>
                <a:pPr marL="0" lvl="0" indent="0" algn="l" defTabSz="488950">
                  <a:lnSpc>
                    <a:spcPct val="90000"/>
                  </a:lnSpc>
                  <a:spcBef>
                    <a:spcPct val="0"/>
                  </a:spcBef>
                  <a:spcAft>
                    <a:spcPct val="35000"/>
                  </a:spcAft>
                  <a:buNone/>
                </a:pPr>
                <a:r>
                  <a:rPr lang="es-ES" sz="1200" b="1" kern="1200">
                    <a:solidFill>
                      <a:schemeClr val="bg1"/>
                    </a:solidFill>
                  </a:rPr>
                  <a:t>Producción</a:t>
                </a:r>
                <a:endParaRPr lang="es-CO" sz="1200" b="1" kern="1200">
                  <a:solidFill>
                    <a:schemeClr val="bg1"/>
                  </a:solidFill>
                </a:endParaRPr>
              </a:p>
            </p:txBody>
          </p:sp>
          <p:sp>
            <p:nvSpPr>
              <p:cNvPr id="16" name="Elipse 15" hidden="1">
                <a:extLst>
                  <a:ext uri="{FF2B5EF4-FFF2-40B4-BE49-F238E27FC236}">
                    <a16:creationId xmlns:a16="http://schemas.microsoft.com/office/drawing/2014/main" id="{1A4EC199-0775-4871-AD5E-D20FD22C322F}"/>
                  </a:ext>
                </a:extLst>
              </p:cNvPr>
              <p:cNvSpPr/>
              <p:nvPr/>
            </p:nvSpPr>
            <p:spPr>
              <a:xfrm>
                <a:off x="7164991" y="4285827"/>
                <a:ext cx="365570" cy="365570"/>
              </a:xfrm>
              <a:prstGeom prst="ellipse">
                <a:avLst/>
              </a:prstGeom>
              <a:gr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Cuerda 16">
                <a:extLst>
                  <a:ext uri="{FF2B5EF4-FFF2-40B4-BE49-F238E27FC236}">
                    <a16:creationId xmlns:a16="http://schemas.microsoft.com/office/drawing/2014/main" id="{62B342F1-EB09-490B-912D-028DCBACAD14}"/>
                  </a:ext>
                </a:extLst>
              </p:cNvPr>
              <p:cNvSpPr/>
              <p:nvPr/>
            </p:nvSpPr>
            <p:spPr>
              <a:xfrm>
                <a:off x="7201548" y="4360484"/>
                <a:ext cx="292456" cy="292456"/>
              </a:xfrm>
              <a:prstGeom prst="chord">
                <a:avLst>
                  <a:gd name="adj1" fmla="val 0"/>
                  <a:gd name="adj2" fmla="val 10800000"/>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Forma libre: forma 17">
                <a:extLst>
                  <a:ext uri="{FF2B5EF4-FFF2-40B4-BE49-F238E27FC236}">
                    <a16:creationId xmlns:a16="http://schemas.microsoft.com/office/drawing/2014/main" id="{CA91C567-C00D-4793-9CCF-A058614FEFE6}"/>
                  </a:ext>
                </a:extLst>
              </p:cNvPr>
              <p:cNvSpPr/>
              <p:nvPr/>
            </p:nvSpPr>
            <p:spPr>
              <a:xfrm>
                <a:off x="7606722" y="4285827"/>
                <a:ext cx="1081478" cy="365570"/>
              </a:xfrm>
              <a:custGeom>
                <a:avLst/>
                <a:gdLst>
                  <a:gd name="connsiteX0" fmla="*/ 0 w 1081478"/>
                  <a:gd name="connsiteY0" fmla="*/ 0 h 365570"/>
                  <a:gd name="connsiteX1" fmla="*/ 1081478 w 1081478"/>
                  <a:gd name="connsiteY1" fmla="*/ 0 h 365570"/>
                  <a:gd name="connsiteX2" fmla="*/ 1081478 w 1081478"/>
                  <a:gd name="connsiteY2" fmla="*/ 365570 h 365570"/>
                  <a:gd name="connsiteX3" fmla="*/ 0 w 1081478"/>
                  <a:gd name="connsiteY3" fmla="*/ 365570 h 365570"/>
                  <a:gd name="connsiteX4" fmla="*/ 0 w 1081478"/>
                  <a:gd name="connsiteY4" fmla="*/ 0 h 365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78" h="365570">
                    <a:moveTo>
                      <a:pt x="0" y="0"/>
                    </a:moveTo>
                    <a:lnTo>
                      <a:pt x="1081478" y="0"/>
                    </a:lnTo>
                    <a:lnTo>
                      <a:pt x="1081478" y="365570"/>
                    </a:lnTo>
                    <a:lnTo>
                      <a:pt x="0" y="365570"/>
                    </a:lnTo>
                    <a:lnTo>
                      <a:pt x="0" y="0"/>
                    </a:lnTo>
                    <a:close/>
                  </a:path>
                </a:pathLst>
              </a:custGeom>
              <a:noFill/>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b" anchorCtr="0">
                <a:noAutofit/>
              </a:bodyPr>
              <a:lstStyle/>
              <a:p>
                <a:pPr marL="0" lvl="0" indent="0" algn="l" defTabSz="488950">
                  <a:lnSpc>
                    <a:spcPct val="90000"/>
                  </a:lnSpc>
                  <a:spcBef>
                    <a:spcPct val="0"/>
                  </a:spcBef>
                  <a:spcAft>
                    <a:spcPct val="35000"/>
                  </a:spcAft>
                  <a:buNone/>
                </a:pPr>
                <a:r>
                  <a:rPr lang="es-ES" sz="1200" b="1" kern="1200">
                    <a:solidFill>
                      <a:schemeClr val="bg1"/>
                    </a:solidFill>
                  </a:rPr>
                  <a:t>Preparación</a:t>
                </a:r>
              </a:p>
            </p:txBody>
          </p:sp>
          <p:sp>
            <p:nvSpPr>
              <p:cNvPr id="19" name="Elipse 18" hidden="1">
                <a:extLst>
                  <a:ext uri="{FF2B5EF4-FFF2-40B4-BE49-F238E27FC236}">
                    <a16:creationId xmlns:a16="http://schemas.microsoft.com/office/drawing/2014/main" id="{75C5609C-A12F-426E-B459-DB8186B758AC}"/>
                  </a:ext>
                </a:extLst>
              </p:cNvPr>
              <p:cNvSpPr/>
              <p:nvPr/>
            </p:nvSpPr>
            <p:spPr>
              <a:xfrm>
                <a:off x="8764360" y="4285827"/>
                <a:ext cx="365570" cy="365570"/>
              </a:xfrm>
              <a:prstGeom prst="ellipse">
                <a:avLst/>
              </a:prstGeom>
              <a:gr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Cuerda 19">
                <a:extLst>
                  <a:ext uri="{FF2B5EF4-FFF2-40B4-BE49-F238E27FC236}">
                    <a16:creationId xmlns:a16="http://schemas.microsoft.com/office/drawing/2014/main" id="{F3AAC183-CA03-4EAA-8602-C3637564C349}"/>
                  </a:ext>
                </a:extLst>
              </p:cNvPr>
              <p:cNvSpPr/>
              <p:nvPr/>
            </p:nvSpPr>
            <p:spPr>
              <a:xfrm>
                <a:off x="8969773" y="4360484"/>
                <a:ext cx="292456" cy="292455"/>
              </a:xfrm>
              <a:prstGeom prst="chord">
                <a:avLst>
                  <a:gd name="adj1" fmla="val 19800000"/>
                  <a:gd name="adj2" fmla="val 12600000"/>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Forma libre: forma 20">
                <a:extLst>
                  <a:ext uri="{FF2B5EF4-FFF2-40B4-BE49-F238E27FC236}">
                    <a16:creationId xmlns:a16="http://schemas.microsoft.com/office/drawing/2014/main" id="{4E06734C-75FE-4343-B4BC-94F85939B925}"/>
                  </a:ext>
                </a:extLst>
              </p:cNvPr>
              <p:cNvSpPr/>
              <p:nvPr/>
            </p:nvSpPr>
            <p:spPr>
              <a:xfrm>
                <a:off x="9320583" y="4285827"/>
                <a:ext cx="1513415" cy="365571"/>
              </a:xfrm>
              <a:custGeom>
                <a:avLst/>
                <a:gdLst>
                  <a:gd name="connsiteX0" fmla="*/ 0 w 1081478"/>
                  <a:gd name="connsiteY0" fmla="*/ 0 h 365570"/>
                  <a:gd name="connsiteX1" fmla="*/ 1081478 w 1081478"/>
                  <a:gd name="connsiteY1" fmla="*/ 0 h 365570"/>
                  <a:gd name="connsiteX2" fmla="*/ 1081478 w 1081478"/>
                  <a:gd name="connsiteY2" fmla="*/ 365570 h 365570"/>
                  <a:gd name="connsiteX3" fmla="*/ 0 w 1081478"/>
                  <a:gd name="connsiteY3" fmla="*/ 365570 h 365570"/>
                  <a:gd name="connsiteX4" fmla="*/ 0 w 1081478"/>
                  <a:gd name="connsiteY4" fmla="*/ 0 h 365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78" h="365570">
                    <a:moveTo>
                      <a:pt x="0" y="0"/>
                    </a:moveTo>
                    <a:lnTo>
                      <a:pt x="1081478" y="0"/>
                    </a:lnTo>
                    <a:lnTo>
                      <a:pt x="1081478" y="365570"/>
                    </a:lnTo>
                    <a:lnTo>
                      <a:pt x="0" y="365570"/>
                    </a:lnTo>
                    <a:lnTo>
                      <a:pt x="0" y="0"/>
                    </a:lnTo>
                    <a:close/>
                  </a:path>
                </a:pathLst>
              </a:custGeom>
              <a:noFill/>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b" anchorCtr="0">
                <a:noAutofit/>
              </a:bodyPr>
              <a:lstStyle/>
              <a:p>
                <a:pPr marL="0" lvl="0" indent="0" algn="l" defTabSz="488950">
                  <a:lnSpc>
                    <a:spcPct val="90000"/>
                  </a:lnSpc>
                  <a:spcBef>
                    <a:spcPct val="0"/>
                  </a:spcBef>
                  <a:spcAft>
                    <a:spcPct val="35000"/>
                  </a:spcAft>
                  <a:buNone/>
                </a:pPr>
                <a:r>
                  <a:rPr lang="es-ES" sz="1200" b="1" kern="1200" dirty="0">
                    <a:solidFill>
                      <a:schemeClr val="bg1"/>
                    </a:solidFill>
                  </a:rPr>
                  <a:t>Almacenamiento</a:t>
                </a:r>
              </a:p>
            </p:txBody>
          </p:sp>
          <p:sp>
            <p:nvSpPr>
              <p:cNvPr id="24" name="Forma libre: forma 23">
                <a:extLst>
                  <a:ext uri="{FF2B5EF4-FFF2-40B4-BE49-F238E27FC236}">
                    <a16:creationId xmlns:a16="http://schemas.microsoft.com/office/drawing/2014/main" id="{9FBE2F5A-B737-472F-A0BC-F063059FC97D}"/>
                  </a:ext>
                </a:extLst>
              </p:cNvPr>
              <p:cNvSpPr/>
              <p:nvPr/>
            </p:nvSpPr>
            <p:spPr>
              <a:xfrm>
                <a:off x="11336218" y="4285827"/>
                <a:ext cx="1375269" cy="419861"/>
              </a:xfrm>
              <a:custGeom>
                <a:avLst/>
                <a:gdLst>
                  <a:gd name="connsiteX0" fmla="*/ 0 w 1081478"/>
                  <a:gd name="connsiteY0" fmla="*/ 0 h 365570"/>
                  <a:gd name="connsiteX1" fmla="*/ 1081478 w 1081478"/>
                  <a:gd name="connsiteY1" fmla="*/ 0 h 365570"/>
                  <a:gd name="connsiteX2" fmla="*/ 1081478 w 1081478"/>
                  <a:gd name="connsiteY2" fmla="*/ 365570 h 365570"/>
                  <a:gd name="connsiteX3" fmla="*/ 0 w 1081478"/>
                  <a:gd name="connsiteY3" fmla="*/ 365570 h 365570"/>
                  <a:gd name="connsiteX4" fmla="*/ 0 w 1081478"/>
                  <a:gd name="connsiteY4" fmla="*/ 0 h 365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78" h="365570">
                    <a:moveTo>
                      <a:pt x="0" y="0"/>
                    </a:moveTo>
                    <a:lnTo>
                      <a:pt x="1081478" y="0"/>
                    </a:lnTo>
                    <a:lnTo>
                      <a:pt x="1081478" y="365570"/>
                    </a:lnTo>
                    <a:lnTo>
                      <a:pt x="0" y="365570"/>
                    </a:lnTo>
                    <a:lnTo>
                      <a:pt x="0" y="0"/>
                    </a:lnTo>
                    <a:close/>
                  </a:path>
                </a:pathLst>
              </a:custGeom>
              <a:noFill/>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b" anchorCtr="0">
                <a:noAutofit/>
              </a:bodyPr>
              <a:lstStyle/>
              <a:p>
                <a:pPr marL="0" lvl="0" indent="0" algn="l" defTabSz="488950">
                  <a:lnSpc>
                    <a:spcPct val="90000"/>
                  </a:lnSpc>
                  <a:spcBef>
                    <a:spcPct val="0"/>
                  </a:spcBef>
                  <a:spcAft>
                    <a:spcPct val="35000"/>
                  </a:spcAft>
                  <a:buNone/>
                </a:pPr>
                <a:r>
                  <a:rPr lang="es-ES" sz="1200" b="1" kern="1200">
                    <a:solidFill>
                      <a:schemeClr val="bg1"/>
                    </a:solidFill>
                  </a:rPr>
                  <a:t>Administración</a:t>
                </a:r>
              </a:p>
            </p:txBody>
          </p:sp>
          <p:sp>
            <p:nvSpPr>
              <p:cNvPr id="23" name="Cuerda 22">
                <a:extLst>
                  <a:ext uri="{FF2B5EF4-FFF2-40B4-BE49-F238E27FC236}">
                    <a16:creationId xmlns:a16="http://schemas.microsoft.com/office/drawing/2014/main" id="{631DCA09-BFD6-4A46-9BB4-9F02A6088EE2}"/>
                  </a:ext>
                </a:extLst>
              </p:cNvPr>
              <p:cNvSpPr/>
              <p:nvPr/>
            </p:nvSpPr>
            <p:spPr>
              <a:xfrm>
                <a:off x="10988195" y="4360484"/>
                <a:ext cx="292456" cy="292456"/>
              </a:xfrm>
              <a:prstGeom prst="chord">
                <a:avLst>
                  <a:gd name="adj1" fmla="val 16200000"/>
                  <a:gd name="adj2" fmla="val 16200000"/>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Elipse 21" hidden="1">
                <a:extLst>
                  <a:ext uri="{FF2B5EF4-FFF2-40B4-BE49-F238E27FC236}">
                    <a16:creationId xmlns:a16="http://schemas.microsoft.com/office/drawing/2014/main" id="{D09C3405-816A-44B5-B6D8-CDEA2AC026C9}"/>
                  </a:ext>
                </a:extLst>
              </p:cNvPr>
              <p:cNvSpPr/>
              <p:nvPr/>
            </p:nvSpPr>
            <p:spPr>
              <a:xfrm>
                <a:off x="10516129" y="4266777"/>
                <a:ext cx="365570" cy="365570"/>
              </a:xfrm>
              <a:prstGeom prst="ellipse">
                <a:avLst/>
              </a:prstGeom>
              <a:gr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pSp>
        <p:sp>
          <p:nvSpPr>
            <p:cNvPr id="7" name="Rectángulo 6">
              <a:extLst>
                <a:ext uri="{FF2B5EF4-FFF2-40B4-BE49-F238E27FC236}">
                  <a16:creationId xmlns:a16="http://schemas.microsoft.com/office/drawing/2014/main" id="{32E1BB8E-6BCE-485A-AB48-C582040AA8EB}"/>
                </a:ext>
              </a:extLst>
            </p:cNvPr>
            <p:cNvSpPr/>
            <p:nvPr/>
          </p:nvSpPr>
          <p:spPr>
            <a:xfrm>
              <a:off x="6449220" y="5238868"/>
              <a:ext cx="4550989" cy="365570"/>
            </a:xfrm>
            <a:prstGeom prst="rect">
              <a:avLst/>
            </a:prstGeom>
            <a:noFill/>
            <a:ln>
              <a:noFill/>
            </a:ln>
          </p:spPr>
          <p:txBody>
            <a:bodyPr vert="horz" lIns="91440" tIns="45720" rIns="91440" bIns="45720" rtlCol="0" anchor="ctr">
              <a:noAutofit/>
            </a:bodyPr>
            <a:lstStyle/>
            <a:p>
              <a:pPr algn="ctr">
                <a:lnSpc>
                  <a:spcPct val="90000"/>
                </a:lnSpc>
                <a:spcBef>
                  <a:spcPct val="0"/>
                </a:spcBef>
              </a:pPr>
              <a:r>
                <a:rPr lang="es-CO" sz="1400" b="1" i="1" dirty="0">
                  <a:solidFill>
                    <a:schemeClr val="bg1"/>
                  </a:solidFill>
                  <a:latin typeface="+mj-lt"/>
                  <a:ea typeface="+mj-ea"/>
                  <a:cs typeface="+mj-cs"/>
                </a:rPr>
                <a:t>  Control sobre estas etapas.</a:t>
              </a:r>
            </a:p>
          </p:txBody>
        </p:sp>
      </p:grpSp>
      <p:sp>
        <p:nvSpPr>
          <p:cNvPr id="4" name="Rectángulo 3">
            <a:extLst>
              <a:ext uri="{FF2B5EF4-FFF2-40B4-BE49-F238E27FC236}">
                <a16:creationId xmlns:a16="http://schemas.microsoft.com/office/drawing/2014/main" id="{67DA09A8-BEB4-F949-B29F-08DF5CEB7AC2}"/>
              </a:ext>
            </a:extLst>
          </p:cNvPr>
          <p:cNvSpPr/>
          <p:nvPr/>
        </p:nvSpPr>
        <p:spPr>
          <a:xfrm>
            <a:off x="1001143" y="6188390"/>
            <a:ext cx="2382383" cy="246221"/>
          </a:xfrm>
          <a:prstGeom prst="rect">
            <a:avLst/>
          </a:prstGeom>
        </p:spPr>
        <p:txBody>
          <a:bodyPr wrap="none">
            <a:spAutoFit/>
          </a:bodyPr>
          <a:lstStyle/>
          <a:p>
            <a:r>
              <a:rPr lang="es-CO" sz="1000" b="1" i="1" dirty="0">
                <a:solidFill>
                  <a:schemeClr val="bg2">
                    <a:lumMod val="50000"/>
                  </a:schemeClr>
                </a:solidFill>
              </a:rPr>
              <a:t>ASPEN .JPEN 2017 Jan;41(1):15-103</a:t>
            </a:r>
          </a:p>
        </p:txBody>
      </p:sp>
    </p:spTree>
    <p:extLst>
      <p:ext uri="{BB962C8B-B14F-4D97-AF65-F5344CB8AC3E}">
        <p14:creationId xmlns:p14="http://schemas.microsoft.com/office/powerpoint/2010/main" val="510592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p:cNvSpPr/>
          <p:nvPr/>
        </p:nvSpPr>
        <p:spPr>
          <a:xfrm>
            <a:off x="2484120" y="298052"/>
            <a:ext cx="7223760" cy="848489"/>
          </a:xfrm>
          <a:prstGeom prst="roundRect">
            <a:avLst/>
          </a:prstGeom>
        </p:spPr>
        <p:txBody>
          <a:bodyPr vert="horz" lIns="91440" tIns="45720" rIns="91440" bIns="45720" rtlCol="0" anchor="ctr">
            <a:normAutofit/>
          </a:bodyPr>
          <a:lstStyle/>
          <a:p>
            <a:pPr algn="ctr">
              <a:lnSpc>
                <a:spcPct val="90000"/>
              </a:lnSpc>
              <a:spcBef>
                <a:spcPct val="0"/>
              </a:spcBef>
            </a:pPr>
            <a:r>
              <a:rPr lang="es-CO" sz="3200" b="1" dirty="0">
                <a:solidFill>
                  <a:srgbClr val="1F1A34"/>
                </a:solidFill>
                <a:latin typeface="+mj-lt"/>
                <a:ea typeface="+mj-ea"/>
                <a:cs typeface="+mj-cs"/>
              </a:rPr>
              <a:t>Tiempos recomendados de colgado</a:t>
            </a:r>
          </a:p>
        </p:txBody>
      </p:sp>
      <p:graphicFrame>
        <p:nvGraphicFramePr>
          <p:cNvPr id="5" name="Diagrama 4"/>
          <p:cNvGraphicFramePr/>
          <p:nvPr>
            <p:extLst>
              <p:ext uri="{D42A27DB-BD31-4B8C-83A1-F6EECF244321}">
                <p14:modId xmlns:p14="http://schemas.microsoft.com/office/powerpoint/2010/main" val="4126524792"/>
              </p:ext>
            </p:extLst>
          </p:nvPr>
        </p:nvGraphicFramePr>
        <p:xfrm>
          <a:off x="1559107" y="1570785"/>
          <a:ext cx="9477211" cy="4472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ángulo 6">
            <a:extLst>
              <a:ext uri="{FF2B5EF4-FFF2-40B4-BE49-F238E27FC236}">
                <a16:creationId xmlns:a16="http://schemas.microsoft.com/office/drawing/2014/main" id="{9F9566F7-4A1C-459B-9DEE-28D88CEEA2EC}"/>
              </a:ext>
            </a:extLst>
          </p:cNvPr>
          <p:cNvSpPr/>
          <p:nvPr/>
        </p:nvSpPr>
        <p:spPr>
          <a:xfrm>
            <a:off x="2265167" y="1075931"/>
            <a:ext cx="7661666" cy="353943"/>
          </a:xfrm>
          <a:prstGeom prst="rect">
            <a:avLst/>
          </a:prstGeom>
        </p:spPr>
        <p:txBody>
          <a:bodyPr wrap="square">
            <a:spAutoFit/>
          </a:bodyPr>
          <a:lstStyle/>
          <a:p>
            <a:pPr algn="ctr">
              <a:spcAft>
                <a:spcPts val="0"/>
              </a:spcAft>
            </a:pPr>
            <a:r>
              <a:rPr lang="es-ES" sz="1700" b="1" i="1" dirty="0">
                <a:solidFill>
                  <a:srgbClr val="1F1A34"/>
                </a:solidFill>
                <a:latin typeface="Arial" panose="020B0604020202020204" pitchFamily="34" charset="0"/>
                <a:ea typeface="Calibri" panose="020F0502020204030204" pitchFamily="34" charset="0"/>
                <a:cs typeface="Arial" panose="020B0604020202020204" pitchFamily="34" charset="0"/>
              </a:rPr>
              <a:t>Siga las recomendaciones del fabricante para la duración de la infusión </a:t>
            </a:r>
            <a:endParaRPr lang="es-CO" sz="1700" b="1" i="1" dirty="0">
              <a:solidFill>
                <a:srgbClr val="1F1A34"/>
              </a:solidFill>
              <a:latin typeface="Calibri" panose="020F0502020204030204" pitchFamily="34" charset="0"/>
              <a:ea typeface="Calibri" panose="020F050202020403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B13BB3E5-827F-9C47-90AA-BDAA5A4F8EF0}"/>
              </a:ext>
            </a:extLst>
          </p:cNvPr>
          <p:cNvSpPr/>
          <p:nvPr/>
        </p:nvSpPr>
        <p:spPr>
          <a:xfrm>
            <a:off x="1570975" y="6149675"/>
            <a:ext cx="2382383" cy="246221"/>
          </a:xfrm>
          <a:prstGeom prst="rect">
            <a:avLst/>
          </a:prstGeom>
        </p:spPr>
        <p:txBody>
          <a:bodyPr wrap="none">
            <a:spAutoFit/>
          </a:bodyPr>
          <a:lstStyle/>
          <a:p>
            <a:r>
              <a:rPr lang="es-CO" sz="1000" b="1" i="1" dirty="0">
                <a:solidFill>
                  <a:schemeClr val="bg2">
                    <a:lumMod val="50000"/>
                  </a:schemeClr>
                </a:solidFill>
              </a:rPr>
              <a:t>ASPEN .JPEN 2017 Jan;41(1):15-103</a:t>
            </a:r>
          </a:p>
        </p:txBody>
      </p:sp>
    </p:spTree>
    <p:extLst>
      <p:ext uri="{BB962C8B-B14F-4D97-AF65-F5344CB8AC3E}">
        <p14:creationId xmlns:p14="http://schemas.microsoft.com/office/powerpoint/2010/main" val="3368164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Imagen relacionada">
            <a:extLst>
              <a:ext uri="{FF2B5EF4-FFF2-40B4-BE49-F238E27FC236}">
                <a16:creationId xmlns:a16="http://schemas.microsoft.com/office/drawing/2014/main" id="{12B484F7-86D9-4F28-811C-3C931D4404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823" y="1455533"/>
            <a:ext cx="3946934" cy="3946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afe-enteral.com/wp-content/uploads/2017/09/enfitvsns2.jpg">
            <a:extLst>
              <a:ext uri="{FF2B5EF4-FFF2-40B4-BE49-F238E27FC236}">
                <a16:creationId xmlns:a16="http://schemas.microsoft.com/office/drawing/2014/main" id="{69462210-F495-4BF5-9A5F-76E4FDA33A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7606" y="4037339"/>
            <a:ext cx="3235980" cy="2142219"/>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pic>
        <p:nvPicPr>
          <p:cNvPr id="6" name="Picture 6" descr="Resultado de imagen para enfit">
            <a:extLst>
              <a:ext uri="{FF2B5EF4-FFF2-40B4-BE49-F238E27FC236}">
                <a16:creationId xmlns:a16="http://schemas.microsoft.com/office/drawing/2014/main" id="{4DF379CA-3D5E-47D8-B8DD-C3E1DD50AC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32" t="3803" r="1832" b="3803"/>
          <a:stretch/>
        </p:blipFill>
        <p:spPr bwMode="auto">
          <a:xfrm>
            <a:off x="8035962" y="1400494"/>
            <a:ext cx="4129089" cy="264007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4">
            <a:extLst>
              <a:ext uri="{FF2B5EF4-FFF2-40B4-BE49-F238E27FC236}">
                <a16:creationId xmlns:a16="http://schemas.microsoft.com/office/drawing/2014/main" id="{1C80D3EA-DF6D-4461-8784-F6115B861B38}"/>
              </a:ext>
            </a:extLst>
          </p:cNvPr>
          <p:cNvSpPr>
            <a:spLocks noGrp="1"/>
          </p:cNvSpPr>
          <p:nvPr>
            <p:ph idx="1"/>
          </p:nvPr>
        </p:nvSpPr>
        <p:spPr>
          <a:xfrm>
            <a:off x="4355804" y="3688329"/>
            <a:ext cx="3480392" cy="1516212"/>
          </a:xfrm>
        </p:spPr>
        <p:txBody>
          <a:bodyPr>
            <a:normAutofit/>
          </a:bodyPr>
          <a:lstStyle/>
          <a:p>
            <a:pPr marL="0" indent="0" algn="ctr">
              <a:buNone/>
            </a:pPr>
            <a:r>
              <a:rPr lang="es-ES" sz="2000" i="1" dirty="0">
                <a:solidFill>
                  <a:srgbClr val="1F1A34"/>
                </a:solidFill>
              </a:rPr>
              <a:t>Siguiendo las pautas de HACCP para la preparación, el almacenamiento y la administración de alimentos enterales.</a:t>
            </a:r>
            <a:endParaRPr lang="es-CO" sz="2000" i="1" dirty="0">
              <a:solidFill>
                <a:srgbClr val="1F1A34"/>
              </a:solidFill>
            </a:endParaRPr>
          </a:p>
        </p:txBody>
      </p:sp>
      <p:sp>
        <p:nvSpPr>
          <p:cNvPr id="8" name="Título 3">
            <a:extLst>
              <a:ext uri="{FF2B5EF4-FFF2-40B4-BE49-F238E27FC236}">
                <a16:creationId xmlns:a16="http://schemas.microsoft.com/office/drawing/2014/main" id="{F740D78A-253B-4B99-96D4-9EE67F228A08}"/>
              </a:ext>
            </a:extLst>
          </p:cNvPr>
          <p:cNvSpPr>
            <a:spLocks noGrp="1"/>
          </p:cNvSpPr>
          <p:nvPr>
            <p:ph type="title"/>
          </p:nvPr>
        </p:nvSpPr>
        <p:spPr>
          <a:xfrm>
            <a:off x="4219434" y="2103437"/>
            <a:ext cx="3753132" cy="1325563"/>
          </a:xfrm>
        </p:spPr>
        <p:txBody>
          <a:bodyPr vert="horz" lIns="91440" tIns="45720" rIns="91440" bIns="45720" rtlCol="0" anchor="ctr">
            <a:normAutofit/>
          </a:bodyPr>
          <a:lstStyle/>
          <a:p>
            <a:pPr algn="ctr"/>
            <a:r>
              <a:rPr lang="es-MX" b="1" dirty="0">
                <a:solidFill>
                  <a:srgbClr val="1F1A34"/>
                </a:solidFill>
              </a:rPr>
              <a:t>Seguridad de los equipos</a:t>
            </a:r>
            <a:endParaRPr lang="es-CO" b="1" dirty="0">
              <a:solidFill>
                <a:srgbClr val="1F1A34"/>
              </a:solidFill>
            </a:endParaRPr>
          </a:p>
        </p:txBody>
      </p:sp>
      <p:sp>
        <p:nvSpPr>
          <p:cNvPr id="9" name="Rectángulo 8">
            <a:extLst>
              <a:ext uri="{FF2B5EF4-FFF2-40B4-BE49-F238E27FC236}">
                <a16:creationId xmlns:a16="http://schemas.microsoft.com/office/drawing/2014/main" id="{39CB5A64-A454-B645-9D11-7DB197224402}"/>
              </a:ext>
            </a:extLst>
          </p:cNvPr>
          <p:cNvSpPr/>
          <p:nvPr/>
        </p:nvSpPr>
        <p:spPr>
          <a:xfrm>
            <a:off x="1163134" y="5779448"/>
            <a:ext cx="3679294" cy="400110"/>
          </a:xfrm>
          <a:prstGeom prst="rect">
            <a:avLst/>
          </a:prstGeom>
        </p:spPr>
        <p:txBody>
          <a:bodyPr wrap="square">
            <a:spAutoFit/>
          </a:bodyPr>
          <a:lstStyle/>
          <a:p>
            <a:r>
              <a:rPr lang="es-CO" sz="1000" b="1" i="1" dirty="0">
                <a:solidFill>
                  <a:schemeClr val="bg2">
                    <a:lumMod val="50000"/>
                  </a:schemeClr>
                </a:solidFill>
              </a:rPr>
              <a:t>ASPEN .JPEN 2017 Jan;41(1):15-103</a:t>
            </a:r>
          </a:p>
          <a:p>
            <a:r>
              <a:rPr lang="es-CO" sz="1000" b="1" i="1" dirty="0" err="1">
                <a:solidFill>
                  <a:schemeClr val="bg2">
                    <a:lumMod val="50000"/>
                  </a:schemeClr>
                </a:solidFill>
              </a:rPr>
              <a:t>Kozeniecki</a:t>
            </a:r>
            <a:r>
              <a:rPr lang="es-CO" sz="1000" b="1" i="1" dirty="0">
                <a:solidFill>
                  <a:schemeClr val="bg2">
                    <a:lumMod val="50000"/>
                  </a:schemeClr>
                </a:solidFill>
              </a:rPr>
              <a:t> M. et al. NCP 2015 Oct; 10(5):634-651</a:t>
            </a:r>
          </a:p>
        </p:txBody>
      </p:sp>
    </p:spTree>
    <p:extLst>
      <p:ext uri="{BB962C8B-B14F-4D97-AF65-F5344CB8AC3E}">
        <p14:creationId xmlns:p14="http://schemas.microsoft.com/office/powerpoint/2010/main" val="534712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1BC845-1FCC-4290-B899-C2A2DFEE44A5}"/>
              </a:ext>
            </a:extLst>
          </p:cNvPr>
          <p:cNvSpPr>
            <a:spLocks noGrp="1"/>
          </p:cNvSpPr>
          <p:nvPr>
            <p:ph type="title"/>
          </p:nvPr>
        </p:nvSpPr>
        <p:spPr>
          <a:xfrm>
            <a:off x="390715" y="1759203"/>
            <a:ext cx="3429534" cy="2038241"/>
          </a:xfrm>
        </p:spPr>
        <p:txBody>
          <a:bodyPr/>
          <a:lstStyle/>
          <a:p>
            <a:pPr algn="ctr"/>
            <a:r>
              <a:rPr lang="es-MX" b="1" dirty="0">
                <a:solidFill>
                  <a:srgbClr val="1F1A34"/>
                </a:solidFill>
              </a:rPr>
              <a:t>Puntos de control</a:t>
            </a:r>
            <a:endParaRPr lang="es-CO" b="1" dirty="0">
              <a:solidFill>
                <a:srgbClr val="1F1A34"/>
              </a:solidFill>
            </a:endParaRPr>
          </a:p>
        </p:txBody>
      </p:sp>
      <p:sp>
        <p:nvSpPr>
          <p:cNvPr id="15" name="Explosión: 14 puntos 14">
            <a:extLst>
              <a:ext uri="{FF2B5EF4-FFF2-40B4-BE49-F238E27FC236}">
                <a16:creationId xmlns:a16="http://schemas.microsoft.com/office/drawing/2014/main" id="{908793F6-8192-4B6F-9B2A-DD91E7A805E5}"/>
              </a:ext>
            </a:extLst>
          </p:cNvPr>
          <p:cNvSpPr/>
          <p:nvPr/>
        </p:nvSpPr>
        <p:spPr>
          <a:xfrm>
            <a:off x="898615" y="4325036"/>
            <a:ext cx="771593" cy="771593"/>
          </a:xfrm>
          <a:prstGeom prst="irregularSeal2">
            <a:avLst/>
          </a:prstGeom>
          <a:solidFill>
            <a:srgbClr val="FFC000"/>
          </a:solidFill>
          <a:ln>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sp>
        <p:nvSpPr>
          <p:cNvPr id="16" name="CuadroTexto 15">
            <a:extLst>
              <a:ext uri="{FF2B5EF4-FFF2-40B4-BE49-F238E27FC236}">
                <a16:creationId xmlns:a16="http://schemas.microsoft.com/office/drawing/2014/main" id="{20EFABBB-0987-4352-BC49-F7F70633F083}"/>
              </a:ext>
            </a:extLst>
          </p:cNvPr>
          <p:cNvSpPr txBox="1"/>
          <p:nvPr/>
        </p:nvSpPr>
        <p:spPr>
          <a:xfrm>
            <a:off x="1653661" y="4387666"/>
            <a:ext cx="1696216" cy="646331"/>
          </a:xfrm>
          <a:prstGeom prst="rect">
            <a:avLst/>
          </a:prstGeom>
          <a:noFill/>
        </p:spPr>
        <p:txBody>
          <a:bodyPr wrap="square" rtlCol="0">
            <a:spAutoFit/>
          </a:bodyPr>
          <a:lstStyle/>
          <a:p>
            <a:r>
              <a:rPr lang="es-MX" dirty="0">
                <a:solidFill>
                  <a:srgbClr val="1F1A34"/>
                </a:solidFill>
              </a:rPr>
              <a:t>Puntos de contaminación</a:t>
            </a:r>
            <a:endParaRPr lang="es-CO" dirty="0">
              <a:solidFill>
                <a:srgbClr val="1F1A34"/>
              </a:solidFill>
            </a:endParaRPr>
          </a:p>
        </p:txBody>
      </p:sp>
      <p:grpSp>
        <p:nvGrpSpPr>
          <p:cNvPr id="86" name="Grupo 85">
            <a:extLst>
              <a:ext uri="{FF2B5EF4-FFF2-40B4-BE49-F238E27FC236}">
                <a16:creationId xmlns:a16="http://schemas.microsoft.com/office/drawing/2014/main" id="{828E3798-5582-4225-A82D-FF92AADBB770}"/>
              </a:ext>
            </a:extLst>
          </p:cNvPr>
          <p:cNvGrpSpPr/>
          <p:nvPr/>
        </p:nvGrpSpPr>
        <p:grpSpPr>
          <a:xfrm>
            <a:off x="3820249" y="1086320"/>
            <a:ext cx="6378828" cy="5296172"/>
            <a:chOff x="4881182" y="391068"/>
            <a:chExt cx="6572630" cy="5470322"/>
          </a:xfrm>
        </p:grpSpPr>
        <p:grpSp>
          <p:nvGrpSpPr>
            <p:cNvPr id="71" name="Grupo 70">
              <a:extLst>
                <a:ext uri="{FF2B5EF4-FFF2-40B4-BE49-F238E27FC236}">
                  <a16:creationId xmlns:a16="http://schemas.microsoft.com/office/drawing/2014/main" id="{37888142-E76F-4F73-B6B0-7E73AE55BA97}"/>
                </a:ext>
              </a:extLst>
            </p:cNvPr>
            <p:cNvGrpSpPr/>
            <p:nvPr/>
          </p:nvGrpSpPr>
          <p:grpSpPr>
            <a:xfrm>
              <a:off x="4881182" y="391068"/>
              <a:ext cx="6572630" cy="5470322"/>
              <a:chOff x="4727422" y="335842"/>
              <a:chExt cx="6572630" cy="5470322"/>
            </a:xfrm>
            <a:solidFill>
              <a:schemeClr val="accent1">
                <a:lumMod val="20000"/>
                <a:lumOff val="80000"/>
              </a:schemeClr>
            </a:solidFill>
          </p:grpSpPr>
          <p:sp>
            <p:nvSpPr>
              <p:cNvPr id="6" name="Rectángulo 5">
                <a:extLst>
                  <a:ext uri="{FF2B5EF4-FFF2-40B4-BE49-F238E27FC236}">
                    <a16:creationId xmlns:a16="http://schemas.microsoft.com/office/drawing/2014/main" id="{BA4E0304-3ECA-43EF-9855-D49D47C8B69E}"/>
                  </a:ext>
                </a:extLst>
              </p:cNvPr>
              <p:cNvSpPr/>
              <p:nvPr/>
            </p:nvSpPr>
            <p:spPr>
              <a:xfrm>
                <a:off x="4727422" y="335842"/>
                <a:ext cx="6572630" cy="837027"/>
              </a:xfrm>
              <a:prstGeom prst="rect">
                <a:avLst/>
              </a:prstGeom>
              <a:solidFill>
                <a:schemeClr val="accent5">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b="1" dirty="0">
                    <a:solidFill>
                      <a:srgbClr val="1F1A34"/>
                    </a:solidFill>
                  </a:rPr>
                  <a:t>Orden de NE</a:t>
                </a:r>
              </a:p>
              <a:p>
                <a:pPr algn="ctr"/>
                <a:r>
                  <a:rPr lang="es-MX" sz="1400" i="1" dirty="0">
                    <a:solidFill>
                      <a:srgbClr val="1F1A34"/>
                    </a:solidFill>
                  </a:rPr>
                  <a:t>Fórmula, sitio de entrega, método de administración y ruta</a:t>
                </a:r>
                <a:endParaRPr lang="es-CO" sz="1400" i="1" dirty="0">
                  <a:solidFill>
                    <a:srgbClr val="1F1A34"/>
                  </a:solidFill>
                </a:endParaRPr>
              </a:p>
            </p:txBody>
          </p:sp>
          <p:sp>
            <p:nvSpPr>
              <p:cNvPr id="7" name="Rectángulo 6">
                <a:extLst>
                  <a:ext uri="{FF2B5EF4-FFF2-40B4-BE49-F238E27FC236}">
                    <a16:creationId xmlns:a16="http://schemas.microsoft.com/office/drawing/2014/main" id="{1FA0B18C-1B3B-4FD9-977A-7FAA9A84F942}"/>
                  </a:ext>
                </a:extLst>
              </p:cNvPr>
              <p:cNvSpPr/>
              <p:nvPr/>
            </p:nvSpPr>
            <p:spPr>
              <a:xfrm>
                <a:off x="4727422" y="1669463"/>
                <a:ext cx="1195769" cy="1159462"/>
              </a:xfrm>
              <a:prstGeom prst="rect">
                <a:avLst/>
              </a:prstGeom>
              <a:solidFill>
                <a:schemeClr val="accent5">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sz="1600" b="1" dirty="0">
                    <a:solidFill>
                      <a:srgbClr val="1F1A34"/>
                    </a:solidFill>
                  </a:rPr>
                  <a:t>Estéril</a:t>
                </a:r>
                <a:r>
                  <a:rPr lang="es-MX" sz="1600" dirty="0">
                    <a:solidFill>
                      <a:srgbClr val="1F1A34"/>
                    </a:solidFill>
                  </a:rPr>
                  <a:t> </a:t>
                </a:r>
              </a:p>
              <a:p>
                <a:pPr algn="ctr"/>
                <a:r>
                  <a:rPr lang="es-MX" sz="1200" i="1" dirty="0">
                    <a:solidFill>
                      <a:srgbClr val="1F1A34"/>
                    </a:solidFill>
                  </a:rPr>
                  <a:t>Fórmula en sistema cerrado</a:t>
                </a:r>
                <a:endParaRPr lang="es-CO" sz="1200" i="1" dirty="0">
                  <a:solidFill>
                    <a:srgbClr val="1F1A34"/>
                  </a:solidFill>
                </a:endParaRPr>
              </a:p>
            </p:txBody>
          </p:sp>
          <p:sp>
            <p:nvSpPr>
              <p:cNvPr id="8" name="Rectángulo 7">
                <a:extLst>
                  <a:ext uri="{FF2B5EF4-FFF2-40B4-BE49-F238E27FC236}">
                    <a16:creationId xmlns:a16="http://schemas.microsoft.com/office/drawing/2014/main" id="{56949F57-4881-47B6-829F-DD8E701D1458}"/>
                  </a:ext>
                </a:extLst>
              </p:cNvPr>
              <p:cNvSpPr/>
              <p:nvPr/>
            </p:nvSpPr>
            <p:spPr>
              <a:xfrm>
                <a:off x="6127599" y="1669463"/>
                <a:ext cx="1114424" cy="837027"/>
              </a:xfrm>
              <a:prstGeom prst="rect">
                <a:avLst/>
              </a:prstGeom>
              <a:solidFill>
                <a:schemeClr val="accent5">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sz="1600" b="1">
                    <a:solidFill>
                      <a:srgbClr val="1F1A34"/>
                    </a:solidFill>
                  </a:rPr>
                  <a:t>Estéril</a:t>
                </a:r>
                <a:r>
                  <a:rPr lang="es-MX" sz="1600">
                    <a:solidFill>
                      <a:srgbClr val="1F1A34"/>
                    </a:solidFill>
                  </a:rPr>
                  <a:t> </a:t>
                </a:r>
              </a:p>
              <a:p>
                <a:pPr algn="ctr"/>
                <a:r>
                  <a:rPr lang="es-MX" sz="1200" i="1">
                    <a:solidFill>
                      <a:srgbClr val="1F1A34"/>
                    </a:solidFill>
                  </a:rPr>
                  <a:t>Fórmula liquida</a:t>
                </a:r>
                <a:endParaRPr lang="es-CO" sz="1200" i="1">
                  <a:solidFill>
                    <a:srgbClr val="1F1A34"/>
                  </a:solidFill>
                </a:endParaRPr>
              </a:p>
            </p:txBody>
          </p:sp>
          <p:sp>
            <p:nvSpPr>
              <p:cNvPr id="9" name="Rectángulo 8">
                <a:extLst>
                  <a:ext uri="{FF2B5EF4-FFF2-40B4-BE49-F238E27FC236}">
                    <a16:creationId xmlns:a16="http://schemas.microsoft.com/office/drawing/2014/main" id="{2C9091FD-C674-431A-882C-C0C9383AC803}"/>
                  </a:ext>
                </a:extLst>
              </p:cNvPr>
              <p:cNvSpPr/>
              <p:nvPr/>
            </p:nvSpPr>
            <p:spPr>
              <a:xfrm>
                <a:off x="7446430" y="1669463"/>
                <a:ext cx="1114424" cy="837027"/>
              </a:xfrm>
              <a:prstGeom prst="rect">
                <a:avLst/>
              </a:prstGeom>
              <a:solidFill>
                <a:schemeClr val="accent5">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sz="1600" b="1">
                    <a:solidFill>
                      <a:srgbClr val="1F1A34"/>
                    </a:solidFill>
                  </a:rPr>
                  <a:t>No Estéril </a:t>
                </a:r>
              </a:p>
              <a:p>
                <a:pPr algn="ctr"/>
                <a:r>
                  <a:rPr lang="es-MX" sz="1200" i="1">
                    <a:solidFill>
                      <a:srgbClr val="1F1A34"/>
                    </a:solidFill>
                  </a:rPr>
                  <a:t>Fórmula en polvo</a:t>
                </a:r>
                <a:endParaRPr lang="es-CO" sz="1200" i="1">
                  <a:solidFill>
                    <a:srgbClr val="1F1A34"/>
                  </a:solidFill>
                </a:endParaRPr>
              </a:p>
            </p:txBody>
          </p:sp>
          <p:sp>
            <p:nvSpPr>
              <p:cNvPr id="10" name="Rectángulo 9">
                <a:extLst>
                  <a:ext uri="{FF2B5EF4-FFF2-40B4-BE49-F238E27FC236}">
                    <a16:creationId xmlns:a16="http://schemas.microsoft.com/office/drawing/2014/main" id="{5473B91E-9C74-4E6C-A545-DD70504CF7D2}"/>
                  </a:ext>
                </a:extLst>
              </p:cNvPr>
              <p:cNvSpPr/>
              <p:nvPr/>
            </p:nvSpPr>
            <p:spPr>
              <a:xfrm>
                <a:off x="8889466" y="1669463"/>
                <a:ext cx="1114424" cy="837027"/>
              </a:xfrm>
              <a:prstGeom prst="rect">
                <a:avLst/>
              </a:prstGeom>
              <a:solidFill>
                <a:schemeClr val="accent5">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sz="1600" b="1">
                    <a:solidFill>
                      <a:srgbClr val="1F1A34"/>
                    </a:solidFill>
                  </a:rPr>
                  <a:t>No Estéril </a:t>
                </a:r>
              </a:p>
              <a:p>
                <a:pPr algn="ctr"/>
                <a:r>
                  <a:rPr lang="es-MX" sz="1200" i="1">
                    <a:solidFill>
                      <a:srgbClr val="1F1A34"/>
                    </a:solidFill>
                  </a:rPr>
                  <a:t>Aditivos</a:t>
                </a:r>
                <a:endParaRPr lang="es-CO" sz="1200" i="1">
                  <a:solidFill>
                    <a:srgbClr val="1F1A34"/>
                  </a:solidFill>
                </a:endParaRPr>
              </a:p>
            </p:txBody>
          </p:sp>
          <p:sp>
            <p:nvSpPr>
              <p:cNvPr id="11" name="Rectángulo 10">
                <a:extLst>
                  <a:ext uri="{FF2B5EF4-FFF2-40B4-BE49-F238E27FC236}">
                    <a16:creationId xmlns:a16="http://schemas.microsoft.com/office/drawing/2014/main" id="{E3F4A55A-2B01-4528-AB81-1BDC36CBFC88}"/>
                  </a:ext>
                </a:extLst>
              </p:cNvPr>
              <p:cNvSpPr/>
              <p:nvPr/>
            </p:nvSpPr>
            <p:spPr>
              <a:xfrm>
                <a:off x="10185628" y="1669463"/>
                <a:ext cx="1114424" cy="837027"/>
              </a:xfrm>
              <a:prstGeom prst="rect">
                <a:avLst/>
              </a:prstGeom>
              <a:solidFill>
                <a:schemeClr val="accent5">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sz="1600">
                    <a:solidFill>
                      <a:srgbClr val="1F1A34"/>
                    </a:solidFill>
                  </a:rPr>
                  <a:t>HBM</a:t>
                </a:r>
              </a:p>
              <a:p>
                <a:pPr algn="ctr"/>
                <a:r>
                  <a:rPr lang="es-MX" sz="1600">
                    <a:solidFill>
                      <a:srgbClr val="1F1A34"/>
                    </a:solidFill>
                  </a:rPr>
                  <a:t>PDM</a:t>
                </a:r>
                <a:endParaRPr lang="es-CO" sz="1600">
                  <a:solidFill>
                    <a:srgbClr val="1F1A34"/>
                  </a:solidFill>
                </a:endParaRPr>
              </a:p>
            </p:txBody>
          </p:sp>
          <p:sp>
            <p:nvSpPr>
              <p:cNvPr id="12" name="Rectángulo 11">
                <a:extLst>
                  <a:ext uri="{FF2B5EF4-FFF2-40B4-BE49-F238E27FC236}">
                    <a16:creationId xmlns:a16="http://schemas.microsoft.com/office/drawing/2014/main" id="{F13878B5-26EB-4608-9A60-C61B2D5628FC}"/>
                  </a:ext>
                </a:extLst>
              </p:cNvPr>
              <p:cNvSpPr/>
              <p:nvPr/>
            </p:nvSpPr>
            <p:spPr>
              <a:xfrm>
                <a:off x="7242023" y="3101973"/>
                <a:ext cx="3876291" cy="803166"/>
              </a:xfrm>
              <a:prstGeom prst="rect">
                <a:avLst/>
              </a:prstGeom>
              <a:solidFill>
                <a:schemeClr val="accent5">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sz="1600">
                    <a:solidFill>
                      <a:srgbClr val="1F1A34"/>
                    </a:solidFill>
                  </a:rPr>
                  <a:t>Sitio de preparación</a:t>
                </a:r>
              </a:p>
              <a:p>
                <a:pPr algn="ctr"/>
                <a:r>
                  <a:rPr lang="es-MX" sz="1200" i="1">
                    <a:solidFill>
                      <a:srgbClr val="1F1A34"/>
                    </a:solidFill>
                  </a:rPr>
                  <a:t>Pobre, reconstituida, mezclada, sitio de administración y sitio de almacenamiento</a:t>
                </a:r>
                <a:endParaRPr lang="es-CO" sz="1200" i="1">
                  <a:solidFill>
                    <a:srgbClr val="1F1A34"/>
                  </a:solidFill>
                </a:endParaRPr>
              </a:p>
            </p:txBody>
          </p:sp>
          <p:sp>
            <p:nvSpPr>
              <p:cNvPr id="13" name="Rectángulo 12">
                <a:extLst>
                  <a:ext uri="{FF2B5EF4-FFF2-40B4-BE49-F238E27FC236}">
                    <a16:creationId xmlns:a16="http://schemas.microsoft.com/office/drawing/2014/main" id="{357916F1-CE18-4707-A40E-720123D93751}"/>
                  </a:ext>
                </a:extLst>
              </p:cNvPr>
              <p:cNvSpPr/>
              <p:nvPr/>
            </p:nvSpPr>
            <p:spPr>
              <a:xfrm>
                <a:off x="5923191" y="4362153"/>
                <a:ext cx="3876291" cy="668901"/>
              </a:xfrm>
              <a:prstGeom prst="rect">
                <a:avLst/>
              </a:prstGeom>
              <a:solidFill>
                <a:schemeClr val="accent5">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sz="1600">
                    <a:solidFill>
                      <a:srgbClr val="1F1A34"/>
                    </a:solidFill>
                  </a:rPr>
                  <a:t>Paciente de UCI</a:t>
                </a:r>
              </a:p>
              <a:p>
                <a:pPr algn="ctr"/>
                <a:r>
                  <a:rPr lang="es-MX" sz="1200" i="1">
                    <a:solidFill>
                      <a:srgbClr val="1F1A34"/>
                    </a:solidFill>
                  </a:rPr>
                  <a:t>Almacenamiento y entrega al paciente, </a:t>
                </a:r>
                <a:endParaRPr lang="es-CO" sz="1200" i="1">
                  <a:solidFill>
                    <a:srgbClr val="1F1A34"/>
                  </a:solidFill>
                </a:endParaRPr>
              </a:p>
            </p:txBody>
          </p:sp>
          <p:sp>
            <p:nvSpPr>
              <p:cNvPr id="14" name="Rectángulo 13">
                <a:extLst>
                  <a:ext uri="{FF2B5EF4-FFF2-40B4-BE49-F238E27FC236}">
                    <a16:creationId xmlns:a16="http://schemas.microsoft.com/office/drawing/2014/main" id="{3AFC39D9-563C-47BB-AE6D-BF9452A9B85E}"/>
                  </a:ext>
                </a:extLst>
              </p:cNvPr>
              <p:cNvSpPr/>
              <p:nvPr/>
            </p:nvSpPr>
            <p:spPr>
              <a:xfrm>
                <a:off x="5930784" y="5222966"/>
                <a:ext cx="3876291" cy="583198"/>
              </a:xfrm>
              <a:prstGeom prst="rect">
                <a:avLst/>
              </a:prstGeom>
              <a:solidFill>
                <a:schemeClr val="accent5">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sz="1600">
                    <a:solidFill>
                      <a:srgbClr val="1F1A34"/>
                    </a:solidFill>
                  </a:rPr>
                  <a:t>Al lado de la cama </a:t>
                </a:r>
              </a:p>
              <a:p>
                <a:pPr algn="ctr"/>
                <a:r>
                  <a:rPr lang="es-MX" sz="1200" i="1">
                    <a:solidFill>
                      <a:srgbClr val="1F1A34"/>
                    </a:solidFill>
                  </a:rPr>
                  <a:t>Conectar al sistema de administración</a:t>
                </a:r>
                <a:endParaRPr lang="es-CO" sz="1200" i="1">
                  <a:solidFill>
                    <a:srgbClr val="1F1A34"/>
                  </a:solidFill>
                </a:endParaRPr>
              </a:p>
            </p:txBody>
          </p:sp>
          <p:cxnSp>
            <p:nvCxnSpPr>
              <p:cNvPr id="21" name="Conector: angular 20">
                <a:extLst>
                  <a:ext uri="{FF2B5EF4-FFF2-40B4-BE49-F238E27FC236}">
                    <a16:creationId xmlns:a16="http://schemas.microsoft.com/office/drawing/2014/main" id="{CF99C458-C5AE-414A-B22B-B9DA0A2EFE7F}"/>
                  </a:ext>
                </a:extLst>
              </p:cNvPr>
              <p:cNvCxnSpPr>
                <a:cxnSpLocks/>
                <a:stCxn id="6" idx="2"/>
                <a:endCxn id="7" idx="0"/>
              </p:cNvCxnSpPr>
              <p:nvPr/>
            </p:nvCxnSpPr>
            <p:spPr>
              <a:xfrm rot="5400000">
                <a:off x="6421225" y="76951"/>
                <a:ext cx="496594" cy="2688430"/>
              </a:xfrm>
              <a:prstGeom prst="bentConnector3">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angular 23">
                <a:extLst>
                  <a:ext uri="{FF2B5EF4-FFF2-40B4-BE49-F238E27FC236}">
                    <a16:creationId xmlns:a16="http://schemas.microsoft.com/office/drawing/2014/main" id="{DE88F107-1623-4F5C-8138-02C3ED95799D}"/>
                  </a:ext>
                </a:extLst>
              </p:cNvPr>
              <p:cNvCxnSpPr>
                <a:cxnSpLocks/>
                <a:stCxn id="6" idx="2"/>
                <a:endCxn id="8" idx="0"/>
              </p:cNvCxnSpPr>
              <p:nvPr/>
            </p:nvCxnSpPr>
            <p:spPr>
              <a:xfrm rot="5400000">
                <a:off x="7100977" y="756703"/>
                <a:ext cx="496594" cy="1328926"/>
              </a:xfrm>
              <a:prstGeom prst="bentConnector3">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angular 26">
                <a:extLst>
                  <a:ext uri="{FF2B5EF4-FFF2-40B4-BE49-F238E27FC236}">
                    <a16:creationId xmlns:a16="http://schemas.microsoft.com/office/drawing/2014/main" id="{C35EB49F-DCFC-4C63-A0F9-964161BB1C94}"/>
                  </a:ext>
                </a:extLst>
              </p:cNvPr>
              <p:cNvCxnSpPr>
                <a:cxnSpLocks/>
                <a:stCxn id="6" idx="2"/>
                <a:endCxn id="9" idx="0"/>
              </p:cNvCxnSpPr>
              <p:nvPr/>
            </p:nvCxnSpPr>
            <p:spPr>
              <a:xfrm rot="5400000">
                <a:off x="7760393" y="1416119"/>
                <a:ext cx="496594" cy="10095"/>
              </a:xfrm>
              <a:prstGeom prst="bentConnector3">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angular 29">
                <a:extLst>
                  <a:ext uri="{FF2B5EF4-FFF2-40B4-BE49-F238E27FC236}">
                    <a16:creationId xmlns:a16="http://schemas.microsoft.com/office/drawing/2014/main" id="{745F0EC8-1116-466E-8E45-469C019C54BF}"/>
                  </a:ext>
                </a:extLst>
              </p:cNvPr>
              <p:cNvCxnSpPr>
                <a:cxnSpLocks/>
                <a:stCxn id="6" idx="2"/>
                <a:endCxn id="10" idx="0"/>
              </p:cNvCxnSpPr>
              <p:nvPr/>
            </p:nvCxnSpPr>
            <p:spPr>
              <a:xfrm rot="16200000" flipH="1">
                <a:off x="8481910" y="704695"/>
                <a:ext cx="496594" cy="1432941"/>
              </a:xfrm>
              <a:prstGeom prst="bentConnector3">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angular 32">
                <a:extLst>
                  <a:ext uri="{FF2B5EF4-FFF2-40B4-BE49-F238E27FC236}">
                    <a16:creationId xmlns:a16="http://schemas.microsoft.com/office/drawing/2014/main" id="{E241F836-9713-4EB4-9646-C9C3BAE10621}"/>
                  </a:ext>
                </a:extLst>
              </p:cNvPr>
              <p:cNvCxnSpPr>
                <a:cxnSpLocks/>
                <a:stCxn id="6" idx="2"/>
                <a:endCxn id="11" idx="0"/>
              </p:cNvCxnSpPr>
              <p:nvPr/>
            </p:nvCxnSpPr>
            <p:spPr>
              <a:xfrm rot="16200000" flipH="1">
                <a:off x="9129991" y="56614"/>
                <a:ext cx="496594" cy="2729103"/>
              </a:xfrm>
              <a:prstGeom prst="bentConnector3">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angular 35">
                <a:extLst>
                  <a:ext uri="{FF2B5EF4-FFF2-40B4-BE49-F238E27FC236}">
                    <a16:creationId xmlns:a16="http://schemas.microsoft.com/office/drawing/2014/main" id="{00FDF242-2249-4E95-9F66-9A98BCB98824}"/>
                  </a:ext>
                </a:extLst>
              </p:cNvPr>
              <p:cNvCxnSpPr>
                <a:cxnSpLocks/>
                <a:stCxn id="7" idx="2"/>
                <a:endCxn id="13" idx="1"/>
              </p:cNvCxnSpPr>
              <p:nvPr/>
            </p:nvCxnSpPr>
            <p:spPr>
              <a:xfrm rot="16200000" flipH="1">
                <a:off x="4690410" y="3463823"/>
                <a:ext cx="1867678" cy="597884"/>
              </a:xfrm>
              <a:prstGeom prst="bentConnector2">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angular 38">
                <a:extLst>
                  <a:ext uri="{FF2B5EF4-FFF2-40B4-BE49-F238E27FC236}">
                    <a16:creationId xmlns:a16="http://schemas.microsoft.com/office/drawing/2014/main" id="{78602BC5-903D-4067-B47B-4B3AB9CA0B8D}"/>
                  </a:ext>
                </a:extLst>
              </p:cNvPr>
              <p:cNvCxnSpPr>
                <a:cxnSpLocks/>
                <a:stCxn id="8" idx="2"/>
                <a:endCxn id="12" idx="0"/>
              </p:cNvCxnSpPr>
              <p:nvPr/>
            </p:nvCxnSpPr>
            <p:spPr>
              <a:xfrm rot="16200000" flipH="1">
                <a:off x="7634748" y="1556552"/>
                <a:ext cx="595483" cy="2495357"/>
              </a:xfrm>
              <a:prstGeom prst="bentConnector3">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angular 41">
                <a:extLst>
                  <a:ext uri="{FF2B5EF4-FFF2-40B4-BE49-F238E27FC236}">
                    <a16:creationId xmlns:a16="http://schemas.microsoft.com/office/drawing/2014/main" id="{7447525E-CFFE-4357-AEC3-7FF8E9F6EBD9}"/>
                  </a:ext>
                </a:extLst>
              </p:cNvPr>
              <p:cNvCxnSpPr>
                <a:cxnSpLocks/>
                <a:stCxn id="9" idx="2"/>
                <a:endCxn id="12" idx="0"/>
              </p:cNvCxnSpPr>
              <p:nvPr/>
            </p:nvCxnSpPr>
            <p:spPr>
              <a:xfrm rot="16200000" flipH="1">
                <a:off x="8294164" y="2215968"/>
                <a:ext cx="595483" cy="1176526"/>
              </a:xfrm>
              <a:prstGeom prst="bentConnector3">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angular 44">
                <a:extLst>
                  <a:ext uri="{FF2B5EF4-FFF2-40B4-BE49-F238E27FC236}">
                    <a16:creationId xmlns:a16="http://schemas.microsoft.com/office/drawing/2014/main" id="{AC9384C6-CCEC-4EF5-8742-1F7DD86CD599}"/>
                  </a:ext>
                </a:extLst>
              </p:cNvPr>
              <p:cNvCxnSpPr>
                <a:cxnSpLocks/>
                <a:stCxn id="10" idx="2"/>
                <a:endCxn id="12" idx="0"/>
              </p:cNvCxnSpPr>
              <p:nvPr/>
            </p:nvCxnSpPr>
            <p:spPr>
              <a:xfrm rot="5400000">
                <a:off x="9015683" y="2670977"/>
                <a:ext cx="595483" cy="266510"/>
              </a:xfrm>
              <a:prstGeom prst="bentConnector3">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angular 47">
                <a:extLst>
                  <a:ext uri="{FF2B5EF4-FFF2-40B4-BE49-F238E27FC236}">
                    <a16:creationId xmlns:a16="http://schemas.microsoft.com/office/drawing/2014/main" id="{CA4D0618-855A-49D9-8FCE-F8ABAFC4A0A4}"/>
                  </a:ext>
                </a:extLst>
              </p:cNvPr>
              <p:cNvCxnSpPr>
                <a:cxnSpLocks/>
                <a:stCxn id="11" idx="2"/>
                <a:endCxn id="12" idx="0"/>
              </p:cNvCxnSpPr>
              <p:nvPr/>
            </p:nvCxnSpPr>
            <p:spPr>
              <a:xfrm rot="5400000">
                <a:off x="9663763" y="2022895"/>
                <a:ext cx="595483" cy="1562672"/>
              </a:xfrm>
              <a:prstGeom prst="bentConnector3">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angular 54">
                <a:extLst>
                  <a:ext uri="{FF2B5EF4-FFF2-40B4-BE49-F238E27FC236}">
                    <a16:creationId xmlns:a16="http://schemas.microsoft.com/office/drawing/2014/main" id="{489633E3-FB3D-47DD-A8C2-A695D11C9F49}"/>
                  </a:ext>
                </a:extLst>
              </p:cNvPr>
              <p:cNvCxnSpPr>
                <a:cxnSpLocks/>
                <a:stCxn id="12" idx="2"/>
                <a:endCxn id="13" idx="0"/>
              </p:cNvCxnSpPr>
              <p:nvPr/>
            </p:nvCxnSpPr>
            <p:spPr>
              <a:xfrm rot="5400000">
                <a:off x="8292246" y="3474230"/>
                <a:ext cx="457013" cy="1318832"/>
              </a:xfrm>
              <a:prstGeom prst="bentConnector3">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a:extLst>
                  <a:ext uri="{FF2B5EF4-FFF2-40B4-BE49-F238E27FC236}">
                    <a16:creationId xmlns:a16="http://schemas.microsoft.com/office/drawing/2014/main" id="{8E9068E1-3726-4438-B298-E542AB602AE9}"/>
                  </a:ext>
                </a:extLst>
              </p:cNvPr>
              <p:cNvCxnSpPr>
                <a:cxnSpLocks/>
                <a:stCxn id="13" idx="2"/>
                <a:endCxn id="14" idx="0"/>
              </p:cNvCxnSpPr>
              <p:nvPr/>
            </p:nvCxnSpPr>
            <p:spPr>
              <a:xfrm>
                <a:off x="7861337" y="5031053"/>
                <a:ext cx="7593" cy="191913"/>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73" name="Explosión: 14 puntos 72">
              <a:extLst>
                <a:ext uri="{FF2B5EF4-FFF2-40B4-BE49-F238E27FC236}">
                  <a16:creationId xmlns:a16="http://schemas.microsoft.com/office/drawing/2014/main" id="{B0755229-157E-4C59-9BCD-B508361846AA}"/>
                </a:ext>
              </a:extLst>
            </p:cNvPr>
            <p:cNvSpPr/>
            <p:nvPr/>
          </p:nvSpPr>
          <p:spPr>
            <a:xfrm>
              <a:off x="7765487" y="3083297"/>
              <a:ext cx="408352" cy="408352"/>
            </a:xfrm>
            <a:prstGeom prst="irregularSeal2">
              <a:avLst/>
            </a:prstGeom>
            <a:solidFill>
              <a:schemeClr val="accent4"/>
            </a:solidFill>
            <a:ln>
              <a:solidFill>
                <a:schemeClr val="accent1">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sz="1600"/>
            </a:p>
          </p:txBody>
        </p:sp>
        <p:sp>
          <p:nvSpPr>
            <p:cNvPr id="74" name="Explosión: 14 puntos 73">
              <a:extLst>
                <a:ext uri="{FF2B5EF4-FFF2-40B4-BE49-F238E27FC236}">
                  <a16:creationId xmlns:a16="http://schemas.microsoft.com/office/drawing/2014/main" id="{2F0F4885-E29E-48E5-B152-44AF174C453C}"/>
                </a:ext>
              </a:extLst>
            </p:cNvPr>
            <p:cNvSpPr/>
            <p:nvPr/>
          </p:nvSpPr>
          <p:spPr>
            <a:xfrm>
              <a:off x="10659715" y="3074224"/>
              <a:ext cx="408352" cy="408352"/>
            </a:xfrm>
            <a:prstGeom prst="irregularSeal2">
              <a:avLst/>
            </a:prstGeom>
            <a:solidFill>
              <a:srgbClr val="FFC000"/>
            </a:solidFill>
            <a:ln>
              <a:solidFill>
                <a:schemeClr val="accent1">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sz="1600"/>
            </a:p>
          </p:txBody>
        </p:sp>
        <p:sp>
          <p:nvSpPr>
            <p:cNvPr id="82" name="Explosión: 14 puntos 81">
              <a:extLst>
                <a:ext uri="{FF2B5EF4-FFF2-40B4-BE49-F238E27FC236}">
                  <a16:creationId xmlns:a16="http://schemas.microsoft.com/office/drawing/2014/main" id="{1727CCD5-C4DF-45E0-9C7C-3C06F7B0260B}"/>
                </a:ext>
              </a:extLst>
            </p:cNvPr>
            <p:cNvSpPr/>
            <p:nvPr/>
          </p:nvSpPr>
          <p:spPr>
            <a:xfrm>
              <a:off x="10914323" y="3566699"/>
              <a:ext cx="408352" cy="408352"/>
            </a:xfrm>
            <a:prstGeom prst="irregularSeal2">
              <a:avLst/>
            </a:prstGeom>
            <a:solidFill>
              <a:srgbClr val="FFC000"/>
            </a:solidFill>
            <a:ln>
              <a:solidFill>
                <a:schemeClr val="accent1">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sz="1600"/>
            </a:p>
          </p:txBody>
        </p:sp>
        <p:sp>
          <p:nvSpPr>
            <p:cNvPr id="83" name="Explosión: 14 puntos 82">
              <a:extLst>
                <a:ext uri="{FF2B5EF4-FFF2-40B4-BE49-F238E27FC236}">
                  <a16:creationId xmlns:a16="http://schemas.microsoft.com/office/drawing/2014/main" id="{C1C8BB59-89D2-4D39-A3F3-4C225AE228DD}"/>
                </a:ext>
              </a:extLst>
            </p:cNvPr>
            <p:cNvSpPr/>
            <p:nvPr/>
          </p:nvSpPr>
          <p:spPr>
            <a:xfrm>
              <a:off x="7422422" y="3556541"/>
              <a:ext cx="408352" cy="408352"/>
            </a:xfrm>
            <a:prstGeom prst="irregularSeal2">
              <a:avLst/>
            </a:prstGeom>
            <a:solidFill>
              <a:srgbClr val="FFC000"/>
            </a:solidFill>
            <a:ln>
              <a:solidFill>
                <a:schemeClr val="accent1">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sz="1600"/>
            </a:p>
          </p:txBody>
        </p:sp>
        <p:sp>
          <p:nvSpPr>
            <p:cNvPr id="84" name="Explosión: 14 puntos 83">
              <a:extLst>
                <a:ext uri="{FF2B5EF4-FFF2-40B4-BE49-F238E27FC236}">
                  <a16:creationId xmlns:a16="http://schemas.microsoft.com/office/drawing/2014/main" id="{36D01982-68A0-450B-A01C-0FD48839EC8E}"/>
                </a:ext>
              </a:extLst>
            </p:cNvPr>
            <p:cNvSpPr/>
            <p:nvPr/>
          </p:nvSpPr>
          <p:spPr>
            <a:xfrm>
              <a:off x="6092396" y="5199896"/>
              <a:ext cx="408352" cy="408352"/>
            </a:xfrm>
            <a:prstGeom prst="irregularSeal2">
              <a:avLst/>
            </a:prstGeom>
            <a:solidFill>
              <a:srgbClr val="FFC000"/>
            </a:solidFill>
            <a:ln>
              <a:solidFill>
                <a:schemeClr val="accent1">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sz="1600"/>
            </a:p>
          </p:txBody>
        </p:sp>
        <p:sp>
          <p:nvSpPr>
            <p:cNvPr id="85" name="Explosión: 14 puntos 84">
              <a:extLst>
                <a:ext uri="{FF2B5EF4-FFF2-40B4-BE49-F238E27FC236}">
                  <a16:creationId xmlns:a16="http://schemas.microsoft.com/office/drawing/2014/main" id="{CDF8111A-5C0A-4A19-B698-1DB1DC28EBED}"/>
                </a:ext>
              </a:extLst>
            </p:cNvPr>
            <p:cNvSpPr/>
            <p:nvPr/>
          </p:nvSpPr>
          <p:spPr>
            <a:xfrm>
              <a:off x="9505440" y="5303551"/>
              <a:ext cx="408352" cy="408352"/>
            </a:xfrm>
            <a:prstGeom prst="irregularSeal2">
              <a:avLst/>
            </a:prstGeom>
            <a:solidFill>
              <a:srgbClr val="FFC000"/>
            </a:solidFill>
            <a:ln>
              <a:solidFill>
                <a:schemeClr val="accent1">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sz="1600"/>
            </a:p>
          </p:txBody>
        </p:sp>
      </p:grpSp>
      <p:sp>
        <p:nvSpPr>
          <p:cNvPr id="4" name="Rectángulo 3">
            <a:extLst>
              <a:ext uri="{FF2B5EF4-FFF2-40B4-BE49-F238E27FC236}">
                <a16:creationId xmlns:a16="http://schemas.microsoft.com/office/drawing/2014/main" id="{D810F97F-2A5C-0241-80C7-B5205EA186F3}"/>
              </a:ext>
            </a:extLst>
          </p:cNvPr>
          <p:cNvSpPr/>
          <p:nvPr/>
        </p:nvSpPr>
        <p:spPr>
          <a:xfrm>
            <a:off x="504719" y="5953685"/>
            <a:ext cx="3785927" cy="400110"/>
          </a:xfrm>
          <a:prstGeom prst="rect">
            <a:avLst/>
          </a:prstGeom>
        </p:spPr>
        <p:txBody>
          <a:bodyPr wrap="square">
            <a:spAutoFit/>
          </a:bodyPr>
          <a:lstStyle/>
          <a:p>
            <a:r>
              <a:rPr lang="es-CO" sz="1000" b="1" i="1" dirty="0">
                <a:solidFill>
                  <a:schemeClr val="bg2">
                    <a:lumMod val="50000"/>
                  </a:schemeClr>
                </a:solidFill>
              </a:rPr>
              <a:t>ASPEN .JPEN 2017 Jan;41(1):15-103</a:t>
            </a:r>
          </a:p>
          <a:p>
            <a:r>
              <a:rPr lang="es-CO" sz="1000" b="1" i="1" dirty="0" err="1">
                <a:solidFill>
                  <a:schemeClr val="bg2">
                    <a:lumMod val="50000"/>
                  </a:schemeClr>
                </a:solidFill>
              </a:rPr>
              <a:t>Kozeniecki</a:t>
            </a:r>
            <a:r>
              <a:rPr lang="es-CO" sz="1000" b="1" i="1" dirty="0">
                <a:solidFill>
                  <a:schemeClr val="bg2">
                    <a:lumMod val="50000"/>
                  </a:schemeClr>
                </a:solidFill>
              </a:rPr>
              <a:t> M. et al. NCP 2015 Oct; 10(5):634-651</a:t>
            </a:r>
          </a:p>
        </p:txBody>
      </p:sp>
    </p:spTree>
    <p:extLst>
      <p:ext uri="{BB962C8B-B14F-4D97-AF65-F5344CB8AC3E}">
        <p14:creationId xmlns:p14="http://schemas.microsoft.com/office/powerpoint/2010/main" val="1994247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98F50E-C1C5-4ABF-8551-AAD144B241E5}"/>
              </a:ext>
            </a:extLst>
          </p:cNvPr>
          <p:cNvSpPr>
            <a:spLocks noGrp="1"/>
          </p:cNvSpPr>
          <p:nvPr>
            <p:ph type="title"/>
          </p:nvPr>
        </p:nvSpPr>
        <p:spPr>
          <a:xfrm>
            <a:off x="655320" y="740841"/>
            <a:ext cx="5219454" cy="1497296"/>
          </a:xfrm>
        </p:spPr>
        <p:txBody>
          <a:bodyPr>
            <a:noAutofit/>
          </a:bodyPr>
          <a:lstStyle/>
          <a:p>
            <a:pPr algn="ctr"/>
            <a:r>
              <a:rPr lang="es-ES" sz="2800" b="1" dirty="0">
                <a:solidFill>
                  <a:srgbClr val="1F1A34"/>
                </a:solidFill>
              </a:rPr>
              <a:t>¿Qué medidas pueden implementarse para mejorar la seguridad del soporte nutricional enteral?</a:t>
            </a:r>
            <a:endParaRPr lang="es-CO" sz="2800" dirty="0">
              <a:solidFill>
                <a:srgbClr val="1F1A34"/>
              </a:solidFill>
            </a:endParaRP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56F01AAA-A7FD-4446-AA49-463F087CF082}"/>
              </a:ext>
            </a:extLst>
          </p:cNvPr>
          <p:cNvSpPr>
            <a:spLocks noGrp="1"/>
          </p:cNvSpPr>
          <p:nvPr>
            <p:ph idx="1"/>
          </p:nvPr>
        </p:nvSpPr>
        <p:spPr>
          <a:xfrm>
            <a:off x="655320" y="2547958"/>
            <a:ext cx="6167511" cy="3533109"/>
          </a:xfrm>
        </p:spPr>
        <p:txBody>
          <a:bodyPr>
            <a:normAutofit/>
          </a:bodyPr>
          <a:lstStyle/>
          <a:p>
            <a:pPr lvl="0"/>
            <a:r>
              <a:rPr lang="es-ES" sz="1800" dirty="0">
                <a:solidFill>
                  <a:srgbClr val="1F1A34"/>
                </a:solidFill>
              </a:rPr>
              <a:t>Desarrolle políticas y procedimientos para la administración de la NE.</a:t>
            </a:r>
            <a:endParaRPr lang="es-CO" sz="1800" dirty="0">
              <a:solidFill>
                <a:srgbClr val="1F1A34"/>
              </a:solidFill>
            </a:endParaRPr>
          </a:p>
          <a:p>
            <a:pPr lvl="0"/>
            <a:r>
              <a:rPr lang="es-ES" sz="1800" dirty="0">
                <a:solidFill>
                  <a:srgbClr val="1F1A34"/>
                </a:solidFill>
              </a:rPr>
              <a:t>Evalúe las competencias de los cuidadores.</a:t>
            </a:r>
            <a:endParaRPr lang="es-CO" sz="1800" dirty="0">
              <a:solidFill>
                <a:srgbClr val="1F1A34"/>
              </a:solidFill>
            </a:endParaRPr>
          </a:p>
          <a:p>
            <a:pPr lvl="0"/>
            <a:r>
              <a:rPr lang="es-ES" sz="1800" dirty="0">
                <a:solidFill>
                  <a:srgbClr val="1F1A34"/>
                </a:solidFill>
              </a:rPr>
              <a:t>Desarrolle y utilice protocolos y listas de chequeo para todo el plan de cuidados nutricionales. </a:t>
            </a:r>
          </a:p>
          <a:p>
            <a:pPr lvl="0"/>
            <a:r>
              <a:rPr lang="es-ES" sz="1800" dirty="0">
                <a:solidFill>
                  <a:srgbClr val="1F1A34"/>
                </a:solidFill>
              </a:rPr>
              <a:t>Monitoree el desempeño de la administración de la NE.</a:t>
            </a:r>
            <a:endParaRPr lang="es-CO" sz="1800" dirty="0">
              <a:solidFill>
                <a:srgbClr val="1F1A34"/>
              </a:solidFill>
            </a:endParaRPr>
          </a:p>
          <a:p>
            <a:r>
              <a:rPr lang="es-ES" sz="1800" dirty="0">
                <a:solidFill>
                  <a:srgbClr val="1F1A34"/>
                </a:solidFill>
              </a:rPr>
              <a:t>Empodere al equipo de soporte nutricional a guiar la práctica de la NE.</a:t>
            </a:r>
          </a:p>
          <a:p>
            <a:r>
              <a:rPr lang="es-ES" sz="1800" dirty="0">
                <a:solidFill>
                  <a:srgbClr val="1F1A34"/>
                </a:solidFill>
              </a:rPr>
              <a:t>Suministre educación a la familia.</a:t>
            </a:r>
          </a:p>
          <a:p>
            <a:r>
              <a:rPr lang="es-ES" sz="1800" dirty="0">
                <a:solidFill>
                  <a:srgbClr val="1F1A34"/>
                </a:solidFill>
              </a:rPr>
              <a:t>Documente las prácticas del soporte nutricional.</a:t>
            </a:r>
          </a:p>
        </p:txBody>
      </p:sp>
      <p:pic>
        <p:nvPicPr>
          <p:cNvPr id="1026" name="Picture 2" descr="Checklist, Clinic, Daily Report, Diagnosis, Doctor">
            <a:extLst>
              <a:ext uri="{FF2B5EF4-FFF2-40B4-BE49-F238E27FC236}">
                <a16:creationId xmlns:a16="http://schemas.microsoft.com/office/drawing/2014/main" id="{B8F24064-01E5-4A7B-AFEC-DE2ABCDCF8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37" t="20860" r="29948"/>
          <a:stretch/>
        </p:blipFill>
        <p:spPr bwMode="auto">
          <a:xfrm>
            <a:off x="7399606" y="1124695"/>
            <a:ext cx="4792394" cy="5205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E356E1CB-4205-6947-905A-854EB128AD27}"/>
              </a:ext>
            </a:extLst>
          </p:cNvPr>
          <p:cNvSpPr/>
          <p:nvPr/>
        </p:nvSpPr>
        <p:spPr>
          <a:xfrm>
            <a:off x="831982" y="6084461"/>
            <a:ext cx="2382383" cy="246221"/>
          </a:xfrm>
          <a:prstGeom prst="rect">
            <a:avLst/>
          </a:prstGeom>
        </p:spPr>
        <p:txBody>
          <a:bodyPr wrap="none">
            <a:spAutoFit/>
          </a:bodyPr>
          <a:lstStyle/>
          <a:p>
            <a:r>
              <a:rPr lang="es-CO" sz="1000" b="1" i="1" dirty="0">
                <a:solidFill>
                  <a:schemeClr val="bg2">
                    <a:lumMod val="50000"/>
                  </a:schemeClr>
                </a:solidFill>
              </a:rPr>
              <a:t>ASPEN .JPEN 2017 Jan;41(1):15-103</a:t>
            </a:r>
          </a:p>
        </p:txBody>
      </p:sp>
    </p:spTree>
    <p:extLst>
      <p:ext uri="{BB962C8B-B14F-4D97-AF65-F5344CB8AC3E}">
        <p14:creationId xmlns:p14="http://schemas.microsoft.com/office/powerpoint/2010/main" val="18009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D8C1670F-5097-44C7-9677-4EFCBEA478FE}"/>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p:blipFill>
        <p:spPr>
          <a:xfrm>
            <a:off x="378712" y="194874"/>
            <a:ext cx="11813287" cy="6953183"/>
          </a:xfrm>
          <a:prstGeom prst="rect">
            <a:avLst/>
          </a:prstGeom>
        </p:spPr>
      </p:pic>
      <p:sp>
        <p:nvSpPr>
          <p:cNvPr id="2" name="Título 1">
            <a:extLst>
              <a:ext uri="{FF2B5EF4-FFF2-40B4-BE49-F238E27FC236}">
                <a16:creationId xmlns:a16="http://schemas.microsoft.com/office/drawing/2014/main" id="{A01542B2-F2EB-4216-9F3F-78E8B8D2A20F}"/>
              </a:ext>
            </a:extLst>
          </p:cNvPr>
          <p:cNvSpPr>
            <a:spLocks noGrp="1"/>
          </p:cNvSpPr>
          <p:nvPr>
            <p:ph type="title"/>
          </p:nvPr>
        </p:nvSpPr>
        <p:spPr>
          <a:xfrm>
            <a:off x="2239983" y="272615"/>
            <a:ext cx="7712034" cy="749300"/>
          </a:xfrm>
        </p:spPr>
        <p:txBody>
          <a:bodyPr>
            <a:normAutofit/>
          </a:bodyPr>
          <a:lstStyle/>
          <a:p>
            <a:pPr algn="ctr"/>
            <a:r>
              <a:rPr lang="es-MX" sz="3200" b="1" dirty="0">
                <a:solidFill>
                  <a:srgbClr val="1F1A34"/>
                </a:solidFill>
              </a:rPr>
              <a:t>Conclusiones	</a:t>
            </a:r>
            <a:endParaRPr lang="es-CO" sz="3200" b="1" dirty="0">
              <a:solidFill>
                <a:srgbClr val="1F1A34"/>
              </a:solidFill>
            </a:endParaRPr>
          </a:p>
        </p:txBody>
      </p:sp>
      <p:sp>
        <p:nvSpPr>
          <p:cNvPr id="26" name="CuadroTexto 25"/>
          <p:cNvSpPr txBox="1"/>
          <p:nvPr/>
        </p:nvSpPr>
        <p:spPr>
          <a:xfrm>
            <a:off x="2239983" y="1494919"/>
            <a:ext cx="8280000" cy="584775"/>
          </a:xfrm>
          <a:prstGeom prst="rect">
            <a:avLst/>
          </a:prstGeom>
          <a:noFill/>
        </p:spPr>
        <p:txBody>
          <a:bodyPr wrap="square" rtlCol="0">
            <a:spAutoFit/>
          </a:bodyPr>
          <a:lstStyle/>
          <a:p>
            <a:pPr>
              <a:defRPr/>
            </a:pPr>
            <a:r>
              <a:rPr lang="es-CO" sz="1600" dirty="0">
                <a:solidFill>
                  <a:srgbClr val="1F1A34"/>
                </a:solidFill>
                <a:cs typeface="Arial" pitchFamily="34" charset="0"/>
              </a:rPr>
              <a:t>Las complicaciones del soporte nutricional son múltiples, el conocer las formas de prevenirlas y manejarlas contribuirá a mejorar resultados.</a:t>
            </a:r>
          </a:p>
        </p:txBody>
      </p:sp>
      <p:sp>
        <p:nvSpPr>
          <p:cNvPr id="3" name="Marcador de contenido 2">
            <a:extLst>
              <a:ext uri="{FF2B5EF4-FFF2-40B4-BE49-F238E27FC236}">
                <a16:creationId xmlns:a16="http://schemas.microsoft.com/office/drawing/2014/main" id="{DE4023D3-2152-42D7-BCD9-222E2313ECE6}"/>
              </a:ext>
            </a:extLst>
          </p:cNvPr>
          <p:cNvSpPr>
            <a:spLocks noGrp="1"/>
          </p:cNvSpPr>
          <p:nvPr>
            <p:ph idx="1"/>
          </p:nvPr>
        </p:nvSpPr>
        <p:spPr>
          <a:xfrm>
            <a:off x="2239983" y="2726423"/>
            <a:ext cx="8859138" cy="830997"/>
          </a:xfrm>
          <a:noFill/>
        </p:spPr>
        <p:txBody>
          <a:bodyPr wrap="square" rtlCol="0">
            <a:spAutoFit/>
          </a:bodyPr>
          <a:lstStyle/>
          <a:p>
            <a:pPr marL="0" indent="0">
              <a:lnSpc>
                <a:spcPct val="100000"/>
              </a:lnSpc>
              <a:buNone/>
            </a:pPr>
            <a:r>
              <a:rPr lang="es-MX" sz="1600" dirty="0">
                <a:solidFill>
                  <a:srgbClr val="1F1A34"/>
                </a:solidFill>
              </a:rPr>
              <a:t>Entes gubernamentales internacionales y locales establecen las recomendaciones para una práctica segura de la terapia nutricional en el que el personal que </a:t>
            </a:r>
            <a:r>
              <a:rPr lang="es-MX" sz="1600">
                <a:solidFill>
                  <a:srgbClr val="1F1A34"/>
                </a:solidFill>
              </a:rPr>
              <a:t>interviene las conozca y las </a:t>
            </a:r>
            <a:r>
              <a:rPr lang="es-MX" sz="1600" dirty="0">
                <a:solidFill>
                  <a:srgbClr val="1F1A34"/>
                </a:solidFill>
              </a:rPr>
              <a:t>adhiera a su práctica diaria para evitar eventos adversos y brindar seguridad al paciente. </a:t>
            </a:r>
          </a:p>
        </p:txBody>
      </p:sp>
      <p:sp>
        <p:nvSpPr>
          <p:cNvPr id="7" name="CuadroTexto 6">
            <a:extLst>
              <a:ext uri="{FF2B5EF4-FFF2-40B4-BE49-F238E27FC236}">
                <a16:creationId xmlns:a16="http://schemas.microsoft.com/office/drawing/2014/main" id="{F13E1336-7C2F-704D-94CB-07D5358A7757}"/>
              </a:ext>
            </a:extLst>
          </p:cNvPr>
          <p:cNvSpPr txBox="1"/>
          <p:nvPr/>
        </p:nvSpPr>
        <p:spPr>
          <a:xfrm>
            <a:off x="2239983" y="5359327"/>
            <a:ext cx="8859138" cy="830997"/>
          </a:xfrm>
          <a:prstGeom prst="rect">
            <a:avLst/>
          </a:prstGeom>
          <a:noFill/>
        </p:spPr>
        <p:txBody>
          <a:bodyPr wrap="square" rtlCol="0">
            <a:spAutoFit/>
          </a:bodyPr>
          <a:lstStyle/>
          <a:p>
            <a:r>
              <a:rPr lang="es-CO" sz="1600" dirty="0">
                <a:solidFill>
                  <a:srgbClr val="1F1A34"/>
                </a:solidFill>
              </a:rPr>
              <a:t>La comunicación, estandarización y utilización de las mejores prácticas potencializarán los beneficios del soporte nturicional. La educación al equipo de soporte nutricional, personal de la salud y cuidadores es fundamental. </a:t>
            </a:r>
          </a:p>
        </p:txBody>
      </p:sp>
      <p:sp>
        <p:nvSpPr>
          <p:cNvPr id="5" name="CuadroTexto 4">
            <a:extLst>
              <a:ext uri="{FF2B5EF4-FFF2-40B4-BE49-F238E27FC236}">
                <a16:creationId xmlns:a16="http://schemas.microsoft.com/office/drawing/2014/main" id="{F30B19C2-59C7-FB4C-865D-3197743F2A43}"/>
              </a:ext>
            </a:extLst>
          </p:cNvPr>
          <p:cNvSpPr txBox="1"/>
          <p:nvPr/>
        </p:nvSpPr>
        <p:spPr>
          <a:xfrm>
            <a:off x="2239982" y="4180976"/>
            <a:ext cx="9008863" cy="584775"/>
          </a:xfrm>
          <a:prstGeom prst="rect">
            <a:avLst/>
          </a:prstGeom>
          <a:noFill/>
        </p:spPr>
        <p:txBody>
          <a:bodyPr wrap="square" rtlCol="0">
            <a:spAutoFit/>
          </a:bodyPr>
          <a:lstStyle/>
          <a:p>
            <a:r>
              <a:rPr lang="es-CO" sz="1600" dirty="0">
                <a:solidFill>
                  <a:srgbClr val="1F1A34"/>
                </a:solidFill>
              </a:rPr>
              <a:t>La contaminación de la fórmula enteral se puede dar en cualquier etapa de la administración del soporte nutricional; el almacenamiento y la manipulación debe realizarse de manera aséptica. </a:t>
            </a:r>
          </a:p>
        </p:txBody>
      </p:sp>
    </p:spTree>
    <p:extLst>
      <p:ext uri="{BB962C8B-B14F-4D97-AF65-F5344CB8AC3E}">
        <p14:creationId xmlns:p14="http://schemas.microsoft.com/office/powerpoint/2010/main" val="1750446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18B14D9-2623-1F47-8E83-3D0D367C9770}"/>
              </a:ext>
            </a:extLst>
          </p:cNvPr>
          <p:cNvPicPr>
            <a:picLocks noChangeAspect="1"/>
          </p:cNvPicPr>
          <p:nvPr/>
        </p:nvPicPr>
        <p:blipFill rotWithShape="1">
          <a:blip r:embed="rId3"/>
          <a:srcRect l="1760"/>
          <a:stretch/>
        </p:blipFill>
        <p:spPr>
          <a:xfrm>
            <a:off x="1069675" y="1042553"/>
            <a:ext cx="4415812" cy="5155484"/>
          </a:xfrm>
          <a:prstGeom prst="rect">
            <a:avLst/>
          </a:prstGeom>
        </p:spPr>
      </p:pic>
      <p:pic>
        <p:nvPicPr>
          <p:cNvPr id="4" name="Marcador de contenido 3">
            <a:extLst>
              <a:ext uri="{FF2B5EF4-FFF2-40B4-BE49-F238E27FC236}">
                <a16:creationId xmlns:a16="http://schemas.microsoft.com/office/drawing/2014/main" id="{2908E063-DDB3-4049-8C5B-089B12D1C0EB}"/>
              </a:ext>
            </a:extLst>
          </p:cNvPr>
          <p:cNvPicPr>
            <a:picLocks noGrp="1" noChangeAspect="1"/>
          </p:cNvPicPr>
          <p:nvPr>
            <p:ph idx="1"/>
          </p:nvPr>
        </p:nvPicPr>
        <p:blipFill>
          <a:blip r:embed="rId4"/>
          <a:stretch>
            <a:fillRect/>
          </a:stretch>
        </p:blipFill>
        <p:spPr>
          <a:xfrm>
            <a:off x="6038207" y="1449150"/>
            <a:ext cx="5484046" cy="2125220"/>
          </a:xfrm>
          <a:prstGeom prst="rect">
            <a:avLst/>
          </a:prstGeom>
        </p:spPr>
      </p:pic>
      <p:sp>
        <p:nvSpPr>
          <p:cNvPr id="7" name="Rectángulo 6">
            <a:extLst>
              <a:ext uri="{FF2B5EF4-FFF2-40B4-BE49-F238E27FC236}">
                <a16:creationId xmlns:a16="http://schemas.microsoft.com/office/drawing/2014/main" id="{24A2113D-CCEE-5747-883E-49623652D252}"/>
              </a:ext>
            </a:extLst>
          </p:cNvPr>
          <p:cNvSpPr/>
          <p:nvPr/>
        </p:nvSpPr>
        <p:spPr>
          <a:xfrm>
            <a:off x="6167280" y="5674817"/>
            <a:ext cx="5104376" cy="523220"/>
          </a:xfrm>
          <a:prstGeom prst="rect">
            <a:avLst/>
          </a:prstGeom>
        </p:spPr>
        <p:txBody>
          <a:bodyPr wrap="square">
            <a:spAutoFit/>
          </a:bodyPr>
          <a:lstStyle/>
          <a:p>
            <a:pPr algn="r"/>
            <a:r>
              <a:rPr lang="es-CO" sz="1400" b="0" i="1" strike="noStrike" dirty="0">
                <a:solidFill>
                  <a:srgbClr val="1F1A34"/>
                </a:solidFill>
                <a:effectLst/>
                <a:latin typeface="arial" panose="020B0604020202020204" pitchFamily="34" charset="0"/>
              </a:rPr>
              <a:t>https://www.minsalud.gov.co/salud/CAS/Paginas/seguridad-del-paciente.aspx</a:t>
            </a:r>
            <a:endParaRPr lang="es-CO" sz="1400" b="0" i="1" strike="noStrike" dirty="0">
              <a:solidFill>
                <a:srgbClr val="1F1A34"/>
              </a:solidFill>
              <a:effectLst/>
              <a:latin typeface="arial" panose="020B0604020202020204" pitchFamily="34" charset="0"/>
              <a:hlinkClick r:id="rId5"/>
            </a:endParaRPr>
          </a:p>
        </p:txBody>
      </p:sp>
      <p:sp>
        <p:nvSpPr>
          <p:cNvPr id="8" name="Rectángulo 7">
            <a:extLst>
              <a:ext uri="{FF2B5EF4-FFF2-40B4-BE49-F238E27FC236}">
                <a16:creationId xmlns:a16="http://schemas.microsoft.com/office/drawing/2014/main" id="{319D2A9C-A1EA-9B45-9655-B777CC0924A6}"/>
              </a:ext>
            </a:extLst>
          </p:cNvPr>
          <p:cNvSpPr/>
          <p:nvPr/>
        </p:nvSpPr>
        <p:spPr>
          <a:xfrm>
            <a:off x="6055460" y="3734792"/>
            <a:ext cx="5328016" cy="1477328"/>
          </a:xfrm>
          <a:prstGeom prst="rect">
            <a:avLst/>
          </a:prstGeom>
        </p:spPr>
        <p:txBody>
          <a:bodyPr wrap="square">
            <a:spAutoFit/>
          </a:bodyPr>
          <a:lstStyle/>
          <a:p>
            <a:pPr algn="ctr"/>
            <a:r>
              <a:rPr lang="es-CO" dirty="0">
                <a:solidFill>
                  <a:srgbClr val="1F1A34"/>
                </a:solidFill>
                <a:latin typeface="ArialMT"/>
              </a:rPr>
              <a:t>Es prevenir la ocurrencia de situaciones que afecten la seguridad del paciente, reducir y de ser posible eliminar la ocurrencia de eventos adversos para contar con instituciones seguras y competitivas internacionalmente. </a:t>
            </a:r>
            <a:endParaRPr lang="es-CO" dirty="0">
              <a:solidFill>
                <a:srgbClr val="1F1A34"/>
              </a:solidFill>
            </a:endParaRPr>
          </a:p>
        </p:txBody>
      </p:sp>
    </p:spTree>
    <p:extLst>
      <p:ext uri="{BB962C8B-B14F-4D97-AF65-F5344CB8AC3E}">
        <p14:creationId xmlns:p14="http://schemas.microsoft.com/office/powerpoint/2010/main" val="3240236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B307AB-5115-694B-BBEC-1593657CABE0}"/>
              </a:ext>
            </a:extLst>
          </p:cNvPr>
          <p:cNvSpPr>
            <a:spLocks noGrp="1"/>
          </p:cNvSpPr>
          <p:nvPr>
            <p:ph type="title"/>
          </p:nvPr>
        </p:nvSpPr>
        <p:spPr>
          <a:xfrm>
            <a:off x="854529" y="365126"/>
            <a:ext cx="10515600" cy="810532"/>
          </a:xfrm>
        </p:spPr>
        <p:txBody>
          <a:bodyPr>
            <a:noAutofit/>
          </a:bodyPr>
          <a:lstStyle/>
          <a:p>
            <a:pPr algn="ctr"/>
            <a:r>
              <a:rPr lang="es-CO" sz="3200" b="1">
                <a:solidFill>
                  <a:srgbClr val="1F1A34"/>
                </a:solidFill>
              </a:rPr>
              <a:t>Política nacional de seguridad en salud</a:t>
            </a:r>
          </a:p>
        </p:txBody>
      </p:sp>
      <p:grpSp>
        <p:nvGrpSpPr>
          <p:cNvPr id="12" name="Grupo 11">
            <a:extLst>
              <a:ext uri="{FF2B5EF4-FFF2-40B4-BE49-F238E27FC236}">
                <a16:creationId xmlns:a16="http://schemas.microsoft.com/office/drawing/2014/main" id="{6B99E17A-2175-4F9C-AAEA-BB3D5653E70C}"/>
              </a:ext>
            </a:extLst>
          </p:cNvPr>
          <p:cNvGrpSpPr/>
          <p:nvPr/>
        </p:nvGrpSpPr>
        <p:grpSpPr>
          <a:xfrm>
            <a:off x="1878939" y="1658263"/>
            <a:ext cx="8443803" cy="4330728"/>
            <a:chOff x="1630926" y="1515495"/>
            <a:chExt cx="8752385" cy="4488996"/>
          </a:xfrm>
        </p:grpSpPr>
        <p:sp>
          <p:nvSpPr>
            <p:cNvPr id="4" name="Hexágono 3">
              <a:extLst>
                <a:ext uri="{FF2B5EF4-FFF2-40B4-BE49-F238E27FC236}">
                  <a16:creationId xmlns:a16="http://schemas.microsoft.com/office/drawing/2014/main" id="{9C0EE1ED-215E-44A2-ACAD-7958C248AA7D}"/>
                </a:ext>
              </a:extLst>
            </p:cNvPr>
            <p:cNvSpPr/>
            <p:nvPr/>
          </p:nvSpPr>
          <p:spPr>
            <a:xfrm>
              <a:off x="1630926" y="2637744"/>
              <a:ext cx="2603618" cy="2244498"/>
            </a:xfrm>
            <a:prstGeom prst="hexag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Seguridad uso de medicamentos</a:t>
              </a:r>
            </a:p>
          </p:txBody>
        </p:sp>
        <p:sp>
          <p:nvSpPr>
            <p:cNvPr id="6" name="Hexágono 5">
              <a:extLst>
                <a:ext uri="{FF2B5EF4-FFF2-40B4-BE49-F238E27FC236}">
                  <a16:creationId xmlns:a16="http://schemas.microsoft.com/office/drawing/2014/main" id="{5D4D7E54-5496-484C-94E6-6C62A7A4491E}"/>
                </a:ext>
              </a:extLst>
            </p:cNvPr>
            <p:cNvSpPr/>
            <p:nvPr/>
          </p:nvSpPr>
          <p:spPr>
            <a:xfrm>
              <a:off x="3675072" y="1515495"/>
              <a:ext cx="2603618" cy="224449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Inadecuada identificación del paciente</a:t>
              </a:r>
            </a:p>
          </p:txBody>
        </p:sp>
        <p:sp>
          <p:nvSpPr>
            <p:cNvPr id="7" name="Hexágono 6">
              <a:extLst>
                <a:ext uri="{FF2B5EF4-FFF2-40B4-BE49-F238E27FC236}">
                  <a16:creationId xmlns:a16="http://schemas.microsoft.com/office/drawing/2014/main" id="{34CC3836-8A0C-4D4B-B2DE-A5369CC03260}"/>
                </a:ext>
              </a:extLst>
            </p:cNvPr>
            <p:cNvSpPr/>
            <p:nvPr/>
          </p:nvSpPr>
          <p:spPr>
            <a:xfrm>
              <a:off x="7779694" y="1531824"/>
              <a:ext cx="2603617" cy="2244498"/>
            </a:xfrm>
            <a:prstGeom prst="hexag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Comunicación con el personal</a:t>
              </a:r>
            </a:p>
          </p:txBody>
        </p:sp>
        <p:sp>
          <p:nvSpPr>
            <p:cNvPr id="8" name="Hexágono 7">
              <a:extLst>
                <a:ext uri="{FF2B5EF4-FFF2-40B4-BE49-F238E27FC236}">
                  <a16:creationId xmlns:a16="http://schemas.microsoft.com/office/drawing/2014/main" id="{6B27CCE8-98A7-4EDC-9CFD-6644CE0EA45F}"/>
                </a:ext>
              </a:extLst>
            </p:cNvPr>
            <p:cNvSpPr/>
            <p:nvPr/>
          </p:nvSpPr>
          <p:spPr>
            <a:xfrm>
              <a:off x="3675072" y="3759993"/>
              <a:ext cx="2603618" cy="2244498"/>
            </a:xfrm>
            <a:prstGeom prst="hexag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Promover el autocuidado</a:t>
              </a:r>
            </a:p>
          </p:txBody>
        </p:sp>
        <p:sp>
          <p:nvSpPr>
            <p:cNvPr id="9" name="Hexágono 8">
              <a:extLst>
                <a:ext uri="{FF2B5EF4-FFF2-40B4-BE49-F238E27FC236}">
                  <a16:creationId xmlns:a16="http://schemas.microsoft.com/office/drawing/2014/main" id="{D3929DBE-3A89-4217-9D36-A9D498492936}"/>
                </a:ext>
              </a:extLst>
            </p:cNvPr>
            <p:cNvSpPr/>
            <p:nvPr/>
          </p:nvSpPr>
          <p:spPr>
            <a:xfrm>
              <a:off x="5719218" y="2637744"/>
              <a:ext cx="2603618" cy="2244498"/>
            </a:xfrm>
            <a:prstGeom prst="hexagon">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Identificación del riesgo nutricional</a:t>
              </a:r>
            </a:p>
          </p:txBody>
        </p:sp>
        <p:sp>
          <p:nvSpPr>
            <p:cNvPr id="10" name="Hexágono 9">
              <a:extLst>
                <a:ext uri="{FF2B5EF4-FFF2-40B4-BE49-F238E27FC236}">
                  <a16:creationId xmlns:a16="http://schemas.microsoft.com/office/drawing/2014/main" id="{E6C5BFA2-228A-4E97-AA4D-F567E392F37C}"/>
                </a:ext>
              </a:extLst>
            </p:cNvPr>
            <p:cNvSpPr/>
            <p:nvPr/>
          </p:nvSpPr>
          <p:spPr>
            <a:xfrm>
              <a:off x="7763897" y="3756931"/>
              <a:ext cx="2603617" cy="2244498"/>
            </a:xfrm>
            <a:prstGeom prst="hexag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Valoración nutricional</a:t>
              </a:r>
            </a:p>
          </p:txBody>
        </p:sp>
      </p:grpSp>
    </p:spTree>
    <p:extLst>
      <p:ext uri="{BB962C8B-B14F-4D97-AF65-F5344CB8AC3E}">
        <p14:creationId xmlns:p14="http://schemas.microsoft.com/office/powerpoint/2010/main" val="2384150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Rectángulo"/>
          <p:cNvSpPr/>
          <p:nvPr/>
        </p:nvSpPr>
        <p:spPr>
          <a:xfrm>
            <a:off x="391477" y="1070873"/>
            <a:ext cx="4127390" cy="1569660"/>
          </a:xfrm>
          <a:prstGeom prst="rect">
            <a:avLst/>
          </a:prstGeom>
        </p:spPr>
        <p:txBody>
          <a:bodyPr wrap="square">
            <a:spAutoFit/>
          </a:bodyPr>
          <a:lstStyle/>
          <a:p>
            <a:pPr algn="ctr"/>
            <a:r>
              <a:rPr lang="es-CO" sz="3200" b="1" dirty="0">
                <a:solidFill>
                  <a:srgbClr val="1F1A34"/>
                </a:solidFill>
              </a:rPr>
              <a:t>Proceso de uso de la nutrición enteral (NE)</a:t>
            </a:r>
          </a:p>
        </p:txBody>
      </p:sp>
      <p:grpSp>
        <p:nvGrpSpPr>
          <p:cNvPr id="5" name="Grupo 4">
            <a:extLst>
              <a:ext uri="{FF2B5EF4-FFF2-40B4-BE49-F238E27FC236}">
                <a16:creationId xmlns:a16="http://schemas.microsoft.com/office/drawing/2014/main" id="{28516149-6538-4A18-8355-B05C6292C165}"/>
              </a:ext>
            </a:extLst>
          </p:cNvPr>
          <p:cNvGrpSpPr/>
          <p:nvPr/>
        </p:nvGrpSpPr>
        <p:grpSpPr>
          <a:xfrm>
            <a:off x="4511139" y="865006"/>
            <a:ext cx="7152802" cy="5335682"/>
            <a:chOff x="2779028" y="1077194"/>
            <a:chExt cx="7152802" cy="5335682"/>
          </a:xfrm>
        </p:grpSpPr>
        <p:sp>
          <p:nvSpPr>
            <p:cNvPr id="6" name="Elipse 5">
              <a:extLst>
                <a:ext uri="{FF2B5EF4-FFF2-40B4-BE49-F238E27FC236}">
                  <a16:creationId xmlns:a16="http://schemas.microsoft.com/office/drawing/2014/main" id="{43EB155A-D8A1-4FE8-B529-441C2B696C21}"/>
                </a:ext>
              </a:extLst>
            </p:cNvPr>
            <p:cNvSpPr/>
            <p:nvPr/>
          </p:nvSpPr>
          <p:spPr>
            <a:xfrm>
              <a:off x="3856713" y="1283061"/>
              <a:ext cx="4820554" cy="4820554"/>
            </a:xfrm>
            <a:prstGeom prst="ellipse">
              <a:avLst/>
            </a:prstGeom>
            <a:noFill/>
            <a:ln w="28575">
              <a:solidFill>
                <a:srgbClr val="1F1A34"/>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s-CO" sz="1400">
                <a:solidFill>
                  <a:schemeClr val="tx1"/>
                </a:solidFill>
              </a:endParaRPr>
            </a:p>
          </p:txBody>
        </p:sp>
        <p:sp>
          <p:nvSpPr>
            <p:cNvPr id="7" name="Rectángulo: esquinas redondeadas 3">
              <a:extLst>
                <a:ext uri="{FF2B5EF4-FFF2-40B4-BE49-F238E27FC236}">
                  <a16:creationId xmlns:a16="http://schemas.microsoft.com/office/drawing/2014/main" id="{F13DC4B5-D4A5-4620-927F-C4EB376B805A}"/>
                </a:ext>
              </a:extLst>
            </p:cNvPr>
            <p:cNvSpPr/>
            <p:nvPr/>
          </p:nvSpPr>
          <p:spPr>
            <a:xfrm>
              <a:off x="5332640" y="1077194"/>
              <a:ext cx="1812471" cy="979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a:solidFill>
                    <a:schemeClr val="bg1"/>
                  </a:solidFill>
                </a:rPr>
                <a:t>Prescribir NE</a:t>
              </a:r>
            </a:p>
          </p:txBody>
        </p:sp>
        <p:sp>
          <p:nvSpPr>
            <p:cNvPr id="8" name="Rectángulo: esquinas redondeadas 6">
              <a:extLst>
                <a:ext uri="{FF2B5EF4-FFF2-40B4-BE49-F238E27FC236}">
                  <a16:creationId xmlns:a16="http://schemas.microsoft.com/office/drawing/2014/main" id="{7BB32A68-CA97-4E7A-9156-670ABA532BEF}"/>
                </a:ext>
              </a:extLst>
            </p:cNvPr>
            <p:cNvSpPr/>
            <p:nvPr/>
          </p:nvSpPr>
          <p:spPr>
            <a:xfrm>
              <a:off x="7621754" y="2184933"/>
              <a:ext cx="1812471" cy="979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a:solidFill>
                    <a:schemeClr val="bg1"/>
                  </a:solidFill>
                </a:rPr>
                <a:t>Revisar la orden de NE</a:t>
              </a:r>
            </a:p>
          </p:txBody>
        </p:sp>
        <p:sp>
          <p:nvSpPr>
            <p:cNvPr id="9" name="Rectángulo: esquinas redondeadas 7">
              <a:extLst>
                <a:ext uri="{FF2B5EF4-FFF2-40B4-BE49-F238E27FC236}">
                  <a16:creationId xmlns:a16="http://schemas.microsoft.com/office/drawing/2014/main" id="{9AC0D589-6D67-4F12-A14D-F83CE461D391}"/>
                </a:ext>
              </a:extLst>
            </p:cNvPr>
            <p:cNvSpPr/>
            <p:nvPr/>
          </p:nvSpPr>
          <p:spPr>
            <a:xfrm>
              <a:off x="7550605" y="4062669"/>
              <a:ext cx="2381225" cy="132873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a:solidFill>
                    <a:schemeClr val="bg1"/>
                  </a:solidFill>
                </a:rPr>
                <a:t>Adquirir, seleccionar/preparar, etiquetar y dispensar NE</a:t>
              </a:r>
            </a:p>
          </p:txBody>
        </p:sp>
        <p:sp>
          <p:nvSpPr>
            <p:cNvPr id="10" name="Rectángulo: esquinas redondeadas 8">
              <a:extLst>
                <a:ext uri="{FF2B5EF4-FFF2-40B4-BE49-F238E27FC236}">
                  <a16:creationId xmlns:a16="http://schemas.microsoft.com/office/drawing/2014/main" id="{972735AC-05F5-46BF-8BE8-DBDD88339B70}"/>
                </a:ext>
              </a:extLst>
            </p:cNvPr>
            <p:cNvSpPr/>
            <p:nvPr/>
          </p:nvSpPr>
          <p:spPr>
            <a:xfrm>
              <a:off x="5272435" y="5433146"/>
              <a:ext cx="1812471" cy="979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a:solidFill>
                    <a:schemeClr val="bg1"/>
                  </a:solidFill>
                </a:rPr>
                <a:t>Administrar NE</a:t>
              </a:r>
            </a:p>
          </p:txBody>
        </p:sp>
        <p:sp>
          <p:nvSpPr>
            <p:cNvPr id="11" name="Rectángulo: esquinas redondeadas 9">
              <a:extLst>
                <a:ext uri="{FF2B5EF4-FFF2-40B4-BE49-F238E27FC236}">
                  <a16:creationId xmlns:a16="http://schemas.microsoft.com/office/drawing/2014/main" id="{CDBDE18A-79EF-4131-B4AA-96A451331C34}"/>
                </a:ext>
              </a:extLst>
            </p:cNvPr>
            <p:cNvSpPr/>
            <p:nvPr/>
          </p:nvSpPr>
          <p:spPr>
            <a:xfrm>
              <a:off x="3050779" y="4297981"/>
              <a:ext cx="1812471" cy="979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a:solidFill>
                    <a:schemeClr val="bg1"/>
                  </a:solidFill>
                </a:rPr>
                <a:t>Monitorear y reevaluar al paciente</a:t>
              </a:r>
            </a:p>
          </p:txBody>
        </p:sp>
        <p:sp>
          <p:nvSpPr>
            <p:cNvPr id="12" name="Rectángulo: esquinas redondeadas 10">
              <a:extLst>
                <a:ext uri="{FF2B5EF4-FFF2-40B4-BE49-F238E27FC236}">
                  <a16:creationId xmlns:a16="http://schemas.microsoft.com/office/drawing/2014/main" id="{5DDB004D-07D8-4C18-A307-AA2207FC78E1}"/>
                </a:ext>
              </a:extLst>
            </p:cNvPr>
            <p:cNvSpPr/>
            <p:nvPr/>
          </p:nvSpPr>
          <p:spPr>
            <a:xfrm>
              <a:off x="2779028" y="2184933"/>
              <a:ext cx="2155371" cy="109295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a:solidFill>
                    <a:schemeClr val="bg1"/>
                  </a:solidFill>
                </a:rPr>
                <a:t>Evaluar al paciente, accesos enterales, y recomendar NE</a:t>
              </a:r>
            </a:p>
          </p:txBody>
        </p:sp>
        <p:sp>
          <p:nvSpPr>
            <p:cNvPr id="13" name="Diagrama de flujo: extraer 12">
              <a:extLst>
                <a:ext uri="{FF2B5EF4-FFF2-40B4-BE49-F238E27FC236}">
                  <a16:creationId xmlns:a16="http://schemas.microsoft.com/office/drawing/2014/main" id="{E7E6E2FD-140E-4917-BA79-B750DA2A5D49}"/>
                </a:ext>
              </a:extLst>
            </p:cNvPr>
            <p:cNvSpPr/>
            <p:nvPr/>
          </p:nvSpPr>
          <p:spPr>
            <a:xfrm rot="8100000">
              <a:off x="7523566" y="1579125"/>
              <a:ext cx="321117" cy="321117"/>
            </a:xfrm>
            <a:prstGeom prst="flowChartExtract">
              <a:avLst/>
            </a:prstGeom>
            <a:solidFill>
              <a:srgbClr val="1F1A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a:solidFill>
                  <a:schemeClr val="tx1"/>
                </a:solidFill>
              </a:endParaRPr>
            </a:p>
          </p:txBody>
        </p:sp>
        <p:sp>
          <p:nvSpPr>
            <p:cNvPr id="14" name="Diagrama de flujo: extraer 13">
              <a:extLst>
                <a:ext uri="{FF2B5EF4-FFF2-40B4-BE49-F238E27FC236}">
                  <a16:creationId xmlns:a16="http://schemas.microsoft.com/office/drawing/2014/main" id="{534CA5CF-A7A7-49C9-84CD-8BA8BD62ED0F}"/>
                </a:ext>
              </a:extLst>
            </p:cNvPr>
            <p:cNvSpPr/>
            <p:nvPr/>
          </p:nvSpPr>
          <p:spPr>
            <a:xfrm rot="10800000">
              <a:off x="8484050" y="3588863"/>
              <a:ext cx="321117" cy="321117"/>
            </a:xfrm>
            <a:prstGeom prst="flowChartExtract">
              <a:avLst/>
            </a:prstGeom>
            <a:solidFill>
              <a:srgbClr val="1F1A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a:solidFill>
                  <a:schemeClr val="tx1"/>
                </a:solidFill>
              </a:endParaRPr>
            </a:p>
          </p:txBody>
        </p:sp>
        <p:sp>
          <p:nvSpPr>
            <p:cNvPr id="15" name="Diagrama de flujo: extraer 14">
              <a:extLst>
                <a:ext uri="{FF2B5EF4-FFF2-40B4-BE49-F238E27FC236}">
                  <a16:creationId xmlns:a16="http://schemas.microsoft.com/office/drawing/2014/main" id="{E3262BFC-63BE-4782-893F-373B354EF2AC}"/>
                </a:ext>
              </a:extLst>
            </p:cNvPr>
            <p:cNvSpPr/>
            <p:nvPr/>
          </p:nvSpPr>
          <p:spPr>
            <a:xfrm rot="13940068">
              <a:off x="7403989" y="5552203"/>
              <a:ext cx="321117" cy="321117"/>
            </a:xfrm>
            <a:prstGeom prst="flowChartExtract">
              <a:avLst/>
            </a:prstGeom>
            <a:solidFill>
              <a:srgbClr val="1F1A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a:solidFill>
                  <a:schemeClr val="tx1"/>
                </a:solidFill>
              </a:endParaRPr>
            </a:p>
          </p:txBody>
        </p:sp>
        <p:sp>
          <p:nvSpPr>
            <p:cNvPr id="16" name="Diagrama de flujo: extraer 15">
              <a:extLst>
                <a:ext uri="{FF2B5EF4-FFF2-40B4-BE49-F238E27FC236}">
                  <a16:creationId xmlns:a16="http://schemas.microsoft.com/office/drawing/2014/main" id="{6409F23F-5DCB-4818-ADCE-56E1B371112D}"/>
                </a:ext>
              </a:extLst>
            </p:cNvPr>
            <p:cNvSpPr/>
            <p:nvPr/>
          </p:nvSpPr>
          <p:spPr>
            <a:xfrm rot="2700000">
              <a:off x="4646106" y="1646795"/>
              <a:ext cx="321117" cy="321117"/>
            </a:xfrm>
            <a:prstGeom prst="flowChartExtract">
              <a:avLst/>
            </a:prstGeom>
            <a:solidFill>
              <a:srgbClr val="1F1A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a:solidFill>
                  <a:schemeClr val="tx1"/>
                </a:solidFill>
              </a:endParaRPr>
            </a:p>
          </p:txBody>
        </p:sp>
        <p:sp>
          <p:nvSpPr>
            <p:cNvPr id="17" name="Diagrama de flujo: extraer 16">
              <a:extLst>
                <a:ext uri="{FF2B5EF4-FFF2-40B4-BE49-F238E27FC236}">
                  <a16:creationId xmlns:a16="http://schemas.microsoft.com/office/drawing/2014/main" id="{CEF93399-FB78-4227-B2A1-7F0A84F032A7}"/>
                </a:ext>
              </a:extLst>
            </p:cNvPr>
            <p:cNvSpPr/>
            <p:nvPr/>
          </p:nvSpPr>
          <p:spPr>
            <a:xfrm>
              <a:off x="3696154" y="3608907"/>
              <a:ext cx="321117" cy="321117"/>
            </a:xfrm>
            <a:prstGeom prst="flowChartExtract">
              <a:avLst/>
            </a:prstGeom>
            <a:solidFill>
              <a:srgbClr val="1F1A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a:solidFill>
                  <a:schemeClr val="tx1"/>
                </a:solidFill>
              </a:endParaRPr>
            </a:p>
          </p:txBody>
        </p:sp>
        <p:sp>
          <p:nvSpPr>
            <p:cNvPr id="18" name="Diagrama de flujo: extraer 17">
              <a:extLst>
                <a:ext uri="{FF2B5EF4-FFF2-40B4-BE49-F238E27FC236}">
                  <a16:creationId xmlns:a16="http://schemas.microsoft.com/office/drawing/2014/main" id="{76921AF3-2C97-4907-B9FB-35BABD761EEE}"/>
                </a:ext>
              </a:extLst>
            </p:cNvPr>
            <p:cNvSpPr/>
            <p:nvPr/>
          </p:nvSpPr>
          <p:spPr>
            <a:xfrm rot="18900000">
              <a:off x="4670033" y="5485109"/>
              <a:ext cx="321117" cy="321117"/>
            </a:xfrm>
            <a:prstGeom prst="flowChartExtract">
              <a:avLst/>
            </a:prstGeom>
            <a:solidFill>
              <a:srgbClr val="1F1A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a:solidFill>
                  <a:schemeClr val="tx1"/>
                </a:solidFill>
              </a:endParaRPr>
            </a:p>
          </p:txBody>
        </p:sp>
        <p:sp>
          <p:nvSpPr>
            <p:cNvPr id="19" name="Diagrama de flujo: terminador 18">
              <a:extLst>
                <a:ext uri="{FF2B5EF4-FFF2-40B4-BE49-F238E27FC236}">
                  <a16:creationId xmlns:a16="http://schemas.microsoft.com/office/drawing/2014/main" id="{DC3000D6-4EEA-4507-9D4C-F424738835BE}"/>
                </a:ext>
              </a:extLst>
            </p:cNvPr>
            <p:cNvSpPr/>
            <p:nvPr/>
          </p:nvSpPr>
          <p:spPr>
            <a:xfrm>
              <a:off x="4855996" y="3141209"/>
              <a:ext cx="2765758" cy="1224686"/>
            </a:xfrm>
            <a:prstGeom prst="flowChartTerminator">
              <a:avLst/>
            </a:prstGeom>
            <a:solidFill>
              <a:srgbClr val="C0B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b="1">
                  <a:solidFill>
                    <a:schemeClr val="tx1"/>
                  </a:solidFill>
                </a:rPr>
                <a:t>DOCUMENTACIÓN</a:t>
              </a:r>
            </a:p>
          </p:txBody>
        </p:sp>
      </p:grpSp>
      <p:sp>
        <p:nvSpPr>
          <p:cNvPr id="20" name="2 Rectángulo">
            <a:extLst>
              <a:ext uri="{FF2B5EF4-FFF2-40B4-BE49-F238E27FC236}">
                <a16:creationId xmlns:a16="http://schemas.microsoft.com/office/drawing/2014/main" id="{739EBD3D-CD1E-43D7-AD58-30CBB81E8D28}"/>
              </a:ext>
            </a:extLst>
          </p:cNvPr>
          <p:cNvSpPr/>
          <p:nvPr/>
        </p:nvSpPr>
        <p:spPr>
          <a:xfrm>
            <a:off x="350203" y="3485628"/>
            <a:ext cx="3984058" cy="1200329"/>
          </a:xfrm>
          <a:prstGeom prst="rect">
            <a:avLst/>
          </a:prstGeom>
        </p:spPr>
        <p:txBody>
          <a:bodyPr wrap="square">
            <a:spAutoFit/>
          </a:bodyPr>
          <a:lstStyle/>
          <a:p>
            <a:pPr algn="ctr"/>
            <a:r>
              <a:rPr lang="es-CO" sz="2400" dirty="0">
                <a:solidFill>
                  <a:srgbClr val="1F1A34"/>
                </a:solidFill>
              </a:rPr>
              <a:t>Durante el proceso de NE se pueden ocasionar daños graves, incluso la muerte.</a:t>
            </a:r>
          </a:p>
        </p:txBody>
      </p:sp>
      <p:sp>
        <p:nvSpPr>
          <p:cNvPr id="21" name="Rectángulo 20">
            <a:extLst>
              <a:ext uri="{FF2B5EF4-FFF2-40B4-BE49-F238E27FC236}">
                <a16:creationId xmlns:a16="http://schemas.microsoft.com/office/drawing/2014/main" id="{0C622FD0-1850-8E43-964C-01C75F6A354A}"/>
              </a:ext>
            </a:extLst>
          </p:cNvPr>
          <p:cNvSpPr/>
          <p:nvPr/>
        </p:nvSpPr>
        <p:spPr>
          <a:xfrm>
            <a:off x="649186" y="6077577"/>
            <a:ext cx="2382383" cy="246221"/>
          </a:xfrm>
          <a:prstGeom prst="rect">
            <a:avLst/>
          </a:prstGeom>
        </p:spPr>
        <p:txBody>
          <a:bodyPr wrap="none">
            <a:spAutoFit/>
          </a:bodyPr>
          <a:lstStyle/>
          <a:p>
            <a:r>
              <a:rPr lang="es-CO" sz="1000" b="1" i="1">
                <a:solidFill>
                  <a:schemeClr val="bg2">
                    <a:lumMod val="50000"/>
                  </a:schemeClr>
                </a:solidFill>
              </a:rPr>
              <a:t>ASPEN. JPEN 2017 Jan;41(1):15-103</a:t>
            </a:r>
          </a:p>
        </p:txBody>
      </p:sp>
    </p:spTree>
    <p:extLst>
      <p:ext uri="{BB962C8B-B14F-4D97-AF65-F5344CB8AC3E}">
        <p14:creationId xmlns:p14="http://schemas.microsoft.com/office/powerpoint/2010/main" val="2587958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A2C938-1CE1-5A42-B681-6A28ACBDCF05}"/>
              </a:ext>
            </a:extLst>
          </p:cNvPr>
          <p:cNvSpPr>
            <a:spLocks noGrp="1"/>
          </p:cNvSpPr>
          <p:nvPr>
            <p:ph type="title"/>
          </p:nvPr>
        </p:nvSpPr>
        <p:spPr>
          <a:xfrm>
            <a:off x="1788331" y="388247"/>
            <a:ext cx="8615337" cy="1129054"/>
          </a:xfrm>
        </p:spPr>
        <p:txBody>
          <a:bodyPr>
            <a:noAutofit/>
          </a:bodyPr>
          <a:lstStyle/>
          <a:p>
            <a:pPr algn="ctr"/>
            <a:r>
              <a:rPr lang="es-CO" sz="3200" b="1" dirty="0">
                <a:solidFill>
                  <a:srgbClr val="1F1A34"/>
                </a:solidFill>
              </a:rPr>
              <a:t>¿Cuáles son las complicaciones más comunes que se presentan con la terapia nutricional enteral?</a:t>
            </a:r>
            <a:endParaRPr lang="es-CO" sz="3200" dirty="0">
              <a:solidFill>
                <a:srgbClr val="1F1A34"/>
              </a:solidFill>
            </a:endParaRPr>
          </a:p>
        </p:txBody>
      </p:sp>
      <p:grpSp>
        <p:nvGrpSpPr>
          <p:cNvPr id="16" name="Grupo 15">
            <a:extLst>
              <a:ext uri="{FF2B5EF4-FFF2-40B4-BE49-F238E27FC236}">
                <a16:creationId xmlns:a16="http://schemas.microsoft.com/office/drawing/2014/main" id="{1DDC6F64-3B00-49D0-9A23-370ADAA98C79}"/>
              </a:ext>
            </a:extLst>
          </p:cNvPr>
          <p:cNvGrpSpPr/>
          <p:nvPr/>
        </p:nvGrpSpPr>
        <p:grpSpPr>
          <a:xfrm>
            <a:off x="1741493" y="1872954"/>
            <a:ext cx="8197963" cy="4328985"/>
            <a:chOff x="1545543" y="1190576"/>
            <a:chExt cx="8693347" cy="4846180"/>
          </a:xfrm>
        </p:grpSpPr>
        <p:pic>
          <p:nvPicPr>
            <p:cNvPr id="3" name="Imagen 2">
              <a:extLst>
                <a:ext uri="{FF2B5EF4-FFF2-40B4-BE49-F238E27FC236}">
                  <a16:creationId xmlns:a16="http://schemas.microsoft.com/office/drawing/2014/main" id="{11AF80C7-5BDD-49F1-9B76-816525ACEF2C}"/>
                </a:ext>
              </a:extLst>
            </p:cNvPr>
            <p:cNvPicPr>
              <a:picLocks noChangeAspect="1"/>
            </p:cNvPicPr>
            <p:nvPr/>
          </p:nvPicPr>
          <p:blipFill rotWithShape="1">
            <a:blip r:embed="rId3">
              <a:alphaModFix amt="70000"/>
              <a:duotone>
                <a:prstClr val="black"/>
                <a:schemeClr val="accent1">
                  <a:tint val="45000"/>
                  <a:satMod val="400000"/>
                </a:schemeClr>
              </a:duotone>
            </a:blip>
            <a:srcRect b="39702"/>
            <a:stretch/>
          </p:blipFill>
          <p:spPr>
            <a:xfrm>
              <a:off x="1545543" y="1190576"/>
              <a:ext cx="8693347" cy="4846180"/>
            </a:xfrm>
            <a:prstGeom prst="rect">
              <a:avLst/>
            </a:prstGeom>
          </p:spPr>
        </p:pic>
        <p:sp>
          <p:nvSpPr>
            <p:cNvPr id="5" name="CuadroTexto 4">
              <a:extLst>
                <a:ext uri="{FF2B5EF4-FFF2-40B4-BE49-F238E27FC236}">
                  <a16:creationId xmlns:a16="http://schemas.microsoft.com/office/drawing/2014/main" id="{A1B2082A-25E1-EC41-965E-59592747F538}"/>
                </a:ext>
              </a:extLst>
            </p:cNvPr>
            <p:cNvSpPr txBox="1"/>
            <p:nvPr/>
          </p:nvSpPr>
          <p:spPr>
            <a:xfrm>
              <a:off x="5698916" y="3212331"/>
              <a:ext cx="2371657" cy="1137007"/>
            </a:xfrm>
            <a:prstGeom prst="rect">
              <a:avLst/>
            </a:prstGeom>
            <a:noFill/>
          </p:spPr>
          <p:txBody>
            <a:bodyPr wrap="none" rtlCol="0">
              <a:spAutoFit/>
            </a:bodyPr>
            <a:lstStyle/>
            <a:p>
              <a:r>
                <a:rPr lang="es-CO" sz="2000" dirty="0">
                  <a:solidFill>
                    <a:schemeClr val="bg1"/>
                  </a:solidFill>
                </a:rPr>
                <a:t>Metabólicos </a:t>
              </a:r>
            </a:p>
            <a:p>
              <a:r>
                <a:rPr lang="es-CO" sz="2000" dirty="0">
                  <a:solidFill>
                    <a:schemeClr val="bg1"/>
                  </a:solidFill>
                </a:rPr>
                <a:t>Infecciones</a:t>
              </a:r>
            </a:p>
            <a:p>
              <a:r>
                <a:rPr lang="es-CO" sz="2000" dirty="0">
                  <a:solidFill>
                    <a:schemeClr val="bg1"/>
                  </a:solidFill>
                </a:rPr>
                <a:t>Gastrointestinales</a:t>
              </a:r>
            </a:p>
          </p:txBody>
        </p:sp>
        <p:sp>
          <p:nvSpPr>
            <p:cNvPr id="6" name="CuadroTexto 5">
              <a:extLst>
                <a:ext uri="{FF2B5EF4-FFF2-40B4-BE49-F238E27FC236}">
                  <a16:creationId xmlns:a16="http://schemas.microsoft.com/office/drawing/2014/main" id="{F916F8EB-1C98-804C-8FC1-7E995CCE4D40}"/>
                </a:ext>
              </a:extLst>
            </p:cNvPr>
            <p:cNvSpPr txBox="1"/>
            <p:nvPr/>
          </p:nvSpPr>
          <p:spPr>
            <a:xfrm>
              <a:off x="7481455" y="3429000"/>
              <a:ext cx="248786" cy="369332"/>
            </a:xfrm>
            <a:prstGeom prst="rect">
              <a:avLst/>
            </a:prstGeom>
            <a:noFill/>
          </p:spPr>
          <p:txBody>
            <a:bodyPr wrap="none" rtlCol="0">
              <a:spAutoFit/>
            </a:bodyPr>
            <a:lstStyle/>
            <a:p>
              <a:r>
                <a:rPr lang="es-CO"/>
                <a:t> </a:t>
              </a:r>
            </a:p>
          </p:txBody>
        </p:sp>
        <p:sp>
          <p:nvSpPr>
            <p:cNvPr id="12" name="CuadroTexto 11">
              <a:extLst>
                <a:ext uri="{FF2B5EF4-FFF2-40B4-BE49-F238E27FC236}">
                  <a16:creationId xmlns:a16="http://schemas.microsoft.com/office/drawing/2014/main" id="{1AA4E4DB-1E39-A44B-97EB-4C27BFDB51EB}"/>
                </a:ext>
              </a:extLst>
            </p:cNvPr>
            <p:cNvSpPr txBox="1"/>
            <p:nvPr/>
          </p:nvSpPr>
          <p:spPr>
            <a:xfrm>
              <a:off x="4591472" y="5061408"/>
              <a:ext cx="2154073" cy="447912"/>
            </a:xfrm>
            <a:prstGeom prst="rect">
              <a:avLst/>
            </a:prstGeom>
            <a:noFill/>
          </p:spPr>
          <p:txBody>
            <a:bodyPr wrap="none" rtlCol="0">
              <a:spAutoFit/>
            </a:bodyPr>
            <a:lstStyle/>
            <a:p>
              <a:r>
                <a:rPr lang="es-CO" dirty="0">
                  <a:solidFill>
                    <a:schemeClr val="bg1"/>
                  </a:solidFill>
                  <a:effectLst>
                    <a:outerShdw blurRad="50800" dist="38100" dir="2700000" algn="tl" rotWithShape="0">
                      <a:prstClr val="black">
                        <a:alpha val="40000"/>
                      </a:prstClr>
                    </a:outerShdw>
                  </a:effectLst>
                </a:rPr>
                <a:t> </a:t>
              </a:r>
              <a:r>
                <a:rPr lang="es-CO" sz="2000" dirty="0">
                  <a:solidFill>
                    <a:schemeClr val="bg1"/>
                  </a:solidFill>
                  <a:effectLst>
                    <a:outerShdw blurRad="50800" dist="38100" dir="2700000" algn="tl" rotWithShape="0">
                      <a:prstClr val="black">
                        <a:alpha val="40000"/>
                      </a:prstClr>
                    </a:outerShdw>
                  </a:effectLst>
                </a:rPr>
                <a:t>Contaminación </a:t>
              </a:r>
            </a:p>
          </p:txBody>
        </p:sp>
        <p:sp>
          <p:nvSpPr>
            <p:cNvPr id="11" name="CuadroTexto 10">
              <a:extLst>
                <a:ext uri="{FF2B5EF4-FFF2-40B4-BE49-F238E27FC236}">
                  <a16:creationId xmlns:a16="http://schemas.microsoft.com/office/drawing/2014/main" id="{252448F2-EA74-4846-9533-0B01041F8B46}"/>
                </a:ext>
              </a:extLst>
            </p:cNvPr>
            <p:cNvSpPr txBox="1"/>
            <p:nvPr/>
          </p:nvSpPr>
          <p:spPr>
            <a:xfrm>
              <a:off x="4342604" y="1755585"/>
              <a:ext cx="2817159" cy="792459"/>
            </a:xfrm>
            <a:prstGeom prst="rect">
              <a:avLst/>
            </a:prstGeom>
            <a:noFill/>
          </p:spPr>
          <p:txBody>
            <a:bodyPr wrap="none" rtlCol="0">
              <a:spAutoFit/>
            </a:bodyPr>
            <a:lstStyle/>
            <a:p>
              <a:r>
                <a:rPr lang="es-CO" sz="2000" dirty="0">
                  <a:solidFill>
                    <a:schemeClr val="bg1"/>
                  </a:solidFill>
                  <a:effectLst>
                    <a:outerShdw blurRad="50800" dist="38100" dir="2700000" algn="tl" rotWithShape="0">
                      <a:prstClr val="black">
                        <a:alpha val="40000"/>
                      </a:prstClr>
                    </a:outerShdw>
                  </a:effectLst>
                </a:rPr>
                <a:t>Inserción del acceso</a:t>
              </a:r>
            </a:p>
            <a:p>
              <a:r>
                <a:rPr lang="es-CO" sz="2000" dirty="0">
                  <a:solidFill>
                    <a:schemeClr val="bg1"/>
                  </a:solidFill>
                  <a:effectLst>
                    <a:outerShdw blurRad="50800" dist="38100" dir="2700000" algn="tl" rotWithShape="0">
                      <a:prstClr val="black">
                        <a:alpha val="40000"/>
                      </a:prstClr>
                    </a:outerShdw>
                  </a:effectLst>
                </a:rPr>
                <a:t>Tiempo de utilización </a:t>
              </a:r>
            </a:p>
          </p:txBody>
        </p:sp>
        <p:sp>
          <p:nvSpPr>
            <p:cNvPr id="13" name="CuadroTexto 12">
              <a:extLst>
                <a:ext uri="{FF2B5EF4-FFF2-40B4-BE49-F238E27FC236}">
                  <a16:creationId xmlns:a16="http://schemas.microsoft.com/office/drawing/2014/main" id="{3052DFD8-752E-4A3D-AB70-A5725753F4DF}"/>
                </a:ext>
              </a:extLst>
            </p:cNvPr>
            <p:cNvSpPr txBox="1"/>
            <p:nvPr/>
          </p:nvSpPr>
          <p:spPr>
            <a:xfrm>
              <a:off x="2380034" y="3444079"/>
              <a:ext cx="2798326" cy="585730"/>
            </a:xfrm>
            <a:prstGeom prst="rect">
              <a:avLst/>
            </a:prstGeom>
            <a:noFill/>
          </p:spPr>
          <p:txBody>
            <a:bodyPr wrap="none" rtlCol="0">
              <a:spAutoFit/>
            </a:bodyPr>
            <a:lstStyle/>
            <a:p>
              <a:r>
                <a:rPr lang="es-MX" sz="2800" b="1" dirty="0">
                  <a:solidFill>
                    <a:schemeClr val="bg1"/>
                  </a:solidFill>
                </a:rPr>
                <a:t>Inicio de la NE</a:t>
              </a:r>
              <a:endParaRPr lang="es-CO" sz="2800" b="1" dirty="0">
                <a:solidFill>
                  <a:schemeClr val="bg1"/>
                </a:solidFill>
              </a:endParaRPr>
            </a:p>
          </p:txBody>
        </p:sp>
        <p:sp>
          <p:nvSpPr>
            <p:cNvPr id="14" name="CuadroTexto 13">
              <a:extLst>
                <a:ext uri="{FF2B5EF4-FFF2-40B4-BE49-F238E27FC236}">
                  <a16:creationId xmlns:a16="http://schemas.microsoft.com/office/drawing/2014/main" id="{3A737D51-9293-4C8C-8F40-B1EB4322301F}"/>
                </a:ext>
              </a:extLst>
            </p:cNvPr>
            <p:cNvSpPr txBox="1"/>
            <p:nvPr/>
          </p:nvSpPr>
          <p:spPr>
            <a:xfrm>
              <a:off x="7388923" y="1893404"/>
              <a:ext cx="2502547" cy="585730"/>
            </a:xfrm>
            <a:prstGeom prst="rect">
              <a:avLst/>
            </a:prstGeom>
            <a:noFill/>
          </p:spPr>
          <p:txBody>
            <a:bodyPr wrap="none" rtlCol="0">
              <a:spAutoFit/>
            </a:bodyPr>
            <a:lstStyle/>
            <a:p>
              <a:r>
                <a:rPr lang="es-MX" sz="2800" b="1" dirty="0">
                  <a:solidFill>
                    <a:schemeClr val="bg1"/>
                  </a:solidFill>
                  <a:effectLst>
                    <a:outerShdw blurRad="50800" dist="38100" dir="2700000" algn="tl" rotWithShape="0">
                      <a:prstClr val="black">
                        <a:alpha val="40000"/>
                      </a:prstClr>
                    </a:outerShdw>
                  </a:effectLst>
                </a:rPr>
                <a:t>MECÁNICAS</a:t>
              </a:r>
              <a:endParaRPr lang="es-CO" sz="2800" b="1" dirty="0">
                <a:solidFill>
                  <a:schemeClr val="bg1"/>
                </a:solidFill>
                <a:effectLst>
                  <a:outerShdw blurRad="50800" dist="38100" dir="2700000" algn="tl" rotWithShape="0">
                    <a:prstClr val="black">
                      <a:alpha val="40000"/>
                    </a:prstClr>
                  </a:outerShdw>
                </a:effectLst>
              </a:endParaRPr>
            </a:p>
          </p:txBody>
        </p:sp>
        <p:sp>
          <p:nvSpPr>
            <p:cNvPr id="15" name="CuadroTexto 14">
              <a:extLst>
                <a:ext uri="{FF2B5EF4-FFF2-40B4-BE49-F238E27FC236}">
                  <a16:creationId xmlns:a16="http://schemas.microsoft.com/office/drawing/2014/main" id="{AD64274D-C2D6-4221-84A5-937462A952E1}"/>
                </a:ext>
              </a:extLst>
            </p:cNvPr>
            <p:cNvSpPr txBox="1"/>
            <p:nvPr/>
          </p:nvSpPr>
          <p:spPr>
            <a:xfrm>
              <a:off x="7481455" y="4964633"/>
              <a:ext cx="2101379" cy="585730"/>
            </a:xfrm>
            <a:prstGeom prst="rect">
              <a:avLst/>
            </a:prstGeom>
            <a:noFill/>
          </p:spPr>
          <p:txBody>
            <a:bodyPr wrap="none" rtlCol="0">
              <a:spAutoFit/>
            </a:bodyPr>
            <a:lstStyle/>
            <a:p>
              <a:r>
                <a:rPr lang="es-MX" sz="2800" b="1" dirty="0">
                  <a:solidFill>
                    <a:schemeClr val="bg1"/>
                  </a:solidFill>
                  <a:effectLst>
                    <a:outerShdw blurRad="50800" dist="38100" dir="2700000" algn="tl" rotWithShape="0">
                      <a:prstClr val="black">
                        <a:alpha val="40000"/>
                      </a:prstClr>
                    </a:outerShdw>
                  </a:effectLst>
                </a:rPr>
                <a:t>FÓRMULA</a:t>
              </a:r>
              <a:endParaRPr lang="es-CO" sz="2800" b="1" dirty="0">
                <a:solidFill>
                  <a:schemeClr val="bg1"/>
                </a:solidFill>
                <a:effectLst>
                  <a:outerShdw blurRad="50800" dist="38100" dir="2700000" algn="tl" rotWithShape="0">
                    <a:prstClr val="black">
                      <a:alpha val="40000"/>
                    </a:prstClr>
                  </a:outerShdw>
                </a:effectLst>
              </a:endParaRPr>
            </a:p>
          </p:txBody>
        </p:sp>
      </p:grpSp>
    </p:spTree>
    <p:extLst>
      <p:ext uri="{BB962C8B-B14F-4D97-AF65-F5344CB8AC3E}">
        <p14:creationId xmlns:p14="http://schemas.microsoft.com/office/powerpoint/2010/main" val="5661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A89EC-32C5-4B38-8B51-8689B2FD5CCF}"/>
              </a:ext>
            </a:extLst>
          </p:cNvPr>
          <p:cNvSpPr>
            <a:spLocks noGrp="1"/>
          </p:cNvSpPr>
          <p:nvPr>
            <p:ph type="title"/>
          </p:nvPr>
        </p:nvSpPr>
        <p:spPr>
          <a:xfrm>
            <a:off x="5052238" y="980746"/>
            <a:ext cx="2329464" cy="437198"/>
          </a:xfrm>
        </p:spPr>
        <p:txBody>
          <a:bodyPr>
            <a:normAutofit/>
          </a:bodyPr>
          <a:lstStyle/>
          <a:p>
            <a:pPr algn="ctr"/>
            <a:r>
              <a:rPr lang="es-MX" sz="1800" i="1">
                <a:solidFill>
                  <a:srgbClr val="1F1A34"/>
                </a:solidFill>
              </a:rPr>
              <a:t>Mecánicas / Accesos </a:t>
            </a:r>
            <a:endParaRPr lang="es-CO" sz="1800" i="1">
              <a:solidFill>
                <a:srgbClr val="1F1A34"/>
              </a:solidFill>
            </a:endParaRPr>
          </a:p>
        </p:txBody>
      </p:sp>
      <p:sp>
        <p:nvSpPr>
          <p:cNvPr id="4" name="Marcador de contenido 3">
            <a:extLst>
              <a:ext uri="{FF2B5EF4-FFF2-40B4-BE49-F238E27FC236}">
                <a16:creationId xmlns:a16="http://schemas.microsoft.com/office/drawing/2014/main" id="{C1FAED81-5F3D-430D-85E1-5BB38C947D26}"/>
              </a:ext>
            </a:extLst>
          </p:cNvPr>
          <p:cNvSpPr txBox="1">
            <a:spLocks noGrp="1"/>
          </p:cNvSpPr>
          <p:nvPr>
            <p:ph idx="1"/>
          </p:nvPr>
        </p:nvSpPr>
        <p:spPr>
          <a:xfrm>
            <a:off x="1016920" y="2937817"/>
            <a:ext cx="4835747" cy="3003386"/>
          </a:xfrm>
          <a:prstGeom prst="rect">
            <a:avLst/>
          </a:prstGeom>
          <a:noFill/>
        </p:spPr>
        <p:txBody>
          <a:bodyPr vert="horz" wrap="square" lIns="91440" tIns="45720" rIns="91440" bIns="45720" rtlCol="0">
            <a:spAutoFit/>
          </a:bodyPr>
          <a:lstStyle/>
          <a:p>
            <a:pPr>
              <a:lnSpc>
                <a:spcPct val="100000"/>
              </a:lnSpc>
              <a:spcBef>
                <a:spcPts val="500"/>
              </a:spcBef>
              <a:buClr>
                <a:srgbClr val="1F1A34"/>
              </a:buClr>
            </a:pPr>
            <a:r>
              <a:rPr lang="es-CO" sz="2000" dirty="0">
                <a:solidFill>
                  <a:srgbClr val="1F1A34"/>
                </a:solidFill>
              </a:rPr>
              <a:t>Lesiones, ulceraciones,</a:t>
            </a:r>
          </a:p>
          <a:p>
            <a:pPr>
              <a:lnSpc>
                <a:spcPct val="100000"/>
              </a:lnSpc>
              <a:spcBef>
                <a:spcPts val="500"/>
              </a:spcBef>
              <a:buClr>
                <a:srgbClr val="1F1A34"/>
              </a:buClr>
            </a:pPr>
            <a:r>
              <a:rPr lang="es-CO" sz="2000" dirty="0">
                <a:solidFill>
                  <a:srgbClr val="1F1A34"/>
                </a:solidFill>
              </a:rPr>
              <a:t>Inadecuada posición de la sonda</a:t>
            </a:r>
          </a:p>
          <a:p>
            <a:pPr>
              <a:lnSpc>
                <a:spcPct val="100000"/>
              </a:lnSpc>
              <a:spcBef>
                <a:spcPts val="500"/>
              </a:spcBef>
              <a:buClr>
                <a:srgbClr val="1F1A34"/>
              </a:buClr>
            </a:pPr>
            <a:r>
              <a:rPr lang="es-CO" sz="2000" dirty="0">
                <a:solidFill>
                  <a:srgbClr val="1F1A34"/>
                </a:solidFill>
              </a:rPr>
              <a:t>Dezplazamiento</a:t>
            </a:r>
          </a:p>
          <a:p>
            <a:pPr>
              <a:lnSpc>
                <a:spcPct val="100000"/>
              </a:lnSpc>
              <a:spcBef>
                <a:spcPts val="500"/>
              </a:spcBef>
              <a:buClr>
                <a:srgbClr val="1F1A34"/>
              </a:buClr>
            </a:pPr>
            <a:r>
              <a:rPr lang="es-CO" sz="2000" dirty="0">
                <a:solidFill>
                  <a:srgbClr val="1F1A34"/>
                </a:solidFill>
              </a:rPr>
              <a:t>Obstrucción</a:t>
            </a:r>
          </a:p>
          <a:p>
            <a:pPr>
              <a:lnSpc>
                <a:spcPct val="100000"/>
              </a:lnSpc>
              <a:spcBef>
                <a:spcPts val="500"/>
              </a:spcBef>
              <a:buClr>
                <a:srgbClr val="1F1A34"/>
              </a:buClr>
            </a:pPr>
            <a:r>
              <a:rPr lang="es-CO" sz="2000" dirty="0">
                <a:solidFill>
                  <a:srgbClr val="1F1A34"/>
                </a:solidFill>
              </a:rPr>
              <a:t>Aspiración pulmonar</a:t>
            </a:r>
          </a:p>
          <a:p>
            <a:pPr>
              <a:lnSpc>
                <a:spcPct val="100000"/>
              </a:lnSpc>
              <a:spcBef>
                <a:spcPts val="500"/>
              </a:spcBef>
              <a:buClr>
                <a:srgbClr val="1F1A34"/>
              </a:buClr>
            </a:pPr>
            <a:r>
              <a:rPr lang="es-CO" sz="2000" dirty="0">
                <a:solidFill>
                  <a:srgbClr val="1F1A34"/>
                </a:solidFill>
              </a:rPr>
              <a:t>Retiro accidental de la sonda </a:t>
            </a:r>
          </a:p>
          <a:p>
            <a:pPr>
              <a:lnSpc>
                <a:spcPct val="100000"/>
              </a:lnSpc>
              <a:spcBef>
                <a:spcPts val="500"/>
              </a:spcBef>
              <a:buClr>
                <a:srgbClr val="1F1A34"/>
              </a:buClr>
            </a:pPr>
            <a:r>
              <a:rPr lang="es-CO" sz="2000" dirty="0">
                <a:solidFill>
                  <a:srgbClr val="1F1A34"/>
                </a:solidFill>
              </a:rPr>
              <a:t>Pérdida del estoma</a:t>
            </a:r>
          </a:p>
          <a:p>
            <a:pPr>
              <a:lnSpc>
                <a:spcPct val="100000"/>
              </a:lnSpc>
              <a:spcBef>
                <a:spcPts val="500"/>
              </a:spcBef>
              <a:buClr>
                <a:srgbClr val="1F1A34"/>
              </a:buClr>
            </a:pPr>
            <a:r>
              <a:rPr lang="es-CO" sz="2000" dirty="0">
                <a:solidFill>
                  <a:srgbClr val="1F1A34"/>
                </a:solidFill>
              </a:rPr>
              <a:t>Molestias nasofaríngeas</a:t>
            </a:r>
          </a:p>
        </p:txBody>
      </p:sp>
      <p:sp>
        <p:nvSpPr>
          <p:cNvPr id="5" name="Título 1">
            <a:extLst>
              <a:ext uri="{FF2B5EF4-FFF2-40B4-BE49-F238E27FC236}">
                <a16:creationId xmlns:a16="http://schemas.microsoft.com/office/drawing/2014/main" id="{6D2CBE83-4C8D-4EDA-A071-09534B07D45F}"/>
              </a:ext>
            </a:extLst>
          </p:cNvPr>
          <p:cNvSpPr txBox="1">
            <a:spLocks/>
          </p:cNvSpPr>
          <p:nvPr/>
        </p:nvSpPr>
        <p:spPr>
          <a:xfrm>
            <a:off x="1607958" y="467465"/>
            <a:ext cx="8976084" cy="540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b="1" dirty="0">
                <a:solidFill>
                  <a:srgbClr val="1F1A34"/>
                </a:solidFill>
              </a:rPr>
              <a:t>Complicaciones de la nutrición enteral</a:t>
            </a:r>
          </a:p>
        </p:txBody>
      </p:sp>
      <p:sp>
        <p:nvSpPr>
          <p:cNvPr id="3" name="CuadroTexto 2">
            <a:extLst>
              <a:ext uri="{FF2B5EF4-FFF2-40B4-BE49-F238E27FC236}">
                <a16:creationId xmlns:a16="http://schemas.microsoft.com/office/drawing/2014/main" id="{D2CC2109-912B-4E9A-B8B3-42D7C5E4F785}"/>
              </a:ext>
            </a:extLst>
          </p:cNvPr>
          <p:cNvSpPr txBox="1"/>
          <p:nvPr/>
        </p:nvSpPr>
        <p:spPr>
          <a:xfrm>
            <a:off x="779642" y="1969517"/>
            <a:ext cx="5057795" cy="923330"/>
          </a:xfrm>
          <a:prstGeom prst="rect">
            <a:avLst/>
          </a:prstGeom>
          <a:noFill/>
        </p:spPr>
        <p:txBody>
          <a:bodyPr wrap="none" rtlCol="0">
            <a:spAutoFit/>
          </a:bodyPr>
          <a:lstStyle/>
          <a:p>
            <a:r>
              <a:rPr lang="es-MX" b="1" dirty="0">
                <a:solidFill>
                  <a:srgbClr val="1F1A34"/>
                </a:solidFill>
              </a:rPr>
              <a:t>Dificultades en la inserción o permanencia </a:t>
            </a:r>
          </a:p>
          <a:p>
            <a:r>
              <a:rPr lang="es-MX" b="1" dirty="0">
                <a:solidFill>
                  <a:srgbClr val="1F1A34"/>
                </a:solidFill>
              </a:rPr>
              <a:t>de la sonda Nasogástrica o </a:t>
            </a:r>
            <a:r>
              <a:rPr lang="es-MX" b="1" dirty="0" err="1">
                <a:solidFill>
                  <a:srgbClr val="1F1A34"/>
                </a:solidFill>
              </a:rPr>
              <a:t>yeyunal</a:t>
            </a:r>
            <a:r>
              <a:rPr lang="es-MX" b="1" dirty="0">
                <a:solidFill>
                  <a:srgbClr val="1F1A34"/>
                </a:solidFill>
              </a:rPr>
              <a:t> </a:t>
            </a:r>
            <a:endParaRPr lang="es-CO" b="1" dirty="0">
              <a:solidFill>
                <a:srgbClr val="1F1A34"/>
              </a:solidFill>
            </a:endParaRPr>
          </a:p>
          <a:p>
            <a:r>
              <a:rPr lang="es-MX" b="1" dirty="0">
                <a:solidFill>
                  <a:srgbClr val="1F1A34"/>
                </a:solidFill>
              </a:rPr>
              <a:t> </a:t>
            </a:r>
            <a:endParaRPr lang="es-CO" b="1" dirty="0">
              <a:solidFill>
                <a:srgbClr val="1F1A34"/>
              </a:solidFill>
            </a:endParaRPr>
          </a:p>
        </p:txBody>
      </p:sp>
      <p:cxnSp>
        <p:nvCxnSpPr>
          <p:cNvPr id="9" name="Conector recto 8">
            <a:extLst>
              <a:ext uri="{FF2B5EF4-FFF2-40B4-BE49-F238E27FC236}">
                <a16:creationId xmlns:a16="http://schemas.microsoft.com/office/drawing/2014/main" id="{974CF995-B73B-4105-8530-A226142F6345}"/>
              </a:ext>
            </a:extLst>
          </p:cNvPr>
          <p:cNvCxnSpPr>
            <a:cxnSpLocks/>
          </p:cNvCxnSpPr>
          <p:nvPr/>
        </p:nvCxnSpPr>
        <p:spPr>
          <a:xfrm flipH="1">
            <a:off x="667098" y="2696802"/>
            <a:ext cx="5057796" cy="0"/>
          </a:xfrm>
          <a:prstGeom prst="line">
            <a:avLst/>
          </a:prstGeom>
          <a:ln w="28575">
            <a:solidFill>
              <a:srgbClr val="275379"/>
            </a:solidFill>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5017E38-916A-FD44-8F44-DA11DEE4D852}"/>
              </a:ext>
            </a:extLst>
          </p:cNvPr>
          <p:cNvSpPr txBox="1"/>
          <p:nvPr/>
        </p:nvSpPr>
        <p:spPr>
          <a:xfrm>
            <a:off x="6864204" y="2013389"/>
            <a:ext cx="4245714" cy="646331"/>
          </a:xfrm>
          <a:prstGeom prst="rect">
            <a:avLst/>
          </a:prstGeom>
          <a:noFill/>
        </p:spPr>
        <p:txBody>
          <a:bodyPr wrap="none" rtlCol="0">
            <a:spAutoFit/>
          </a:bodyPr>
          <a:lstStyle/>
          <a:p>
            <a:r>
              <a:rPr lang="es-MX" b="1">
                <a:solidFill>
                  <a:srgbClr val="1F1A34"/>
                </a:solidFill>
              </a:rPr>
              <a:t>Tiempo de uso de la sonda/ gastro o </a:t>
            </a:r>
          </a:p>
          <a:p>
            <a:r>
              <a:rPr lang="es-MX" b="1">
                <a:solidFill>
                  <a:srgbClr val="1F1A34"/>
                </a:solidFill>
              </a:rPr>
              <a:t>Yeyunostomia </a:t>
            </a:r>
            <a:endParaRPr lang="es-CO" b="1">
              <a:solidFill>
                <a:srgbClr val="1F1A34"/>
              </a:solidFill>
            </a:endParaRPr>
          </a:p>
        </p:txBody>
      </p:sp>
      <p:sp>
        <p:nvSpPr>
          <p:cNvPr id="12" name="Marcador de contenido 3">
            <a:extLst>
              <a:ext uri="{FF2B5EF4-FFF2-40B4-BE49-F238E27FC236}">
                <a16:creationId xmlns:a16="http://schemas.microsoft.com/office/drawing/2014/main" id="{8BE530D1-40AC-B146-BFD8-BED7B0C6858D}"/>
              </a:ext>
            </a:extLst>
          </p:cNvPr>
          <p:cNvSpPr txBox="1">
            <a:spLocks/>
          </p:cNvSpPr>
          <p:nvPr/>
        </p:nvSpPr>
        <p:spPr>
          <a:xfrm>
            <a:off x="6919531" y="2937817"/>
            <a:ext cx="4435636" cy="2259593"/>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buClr>
                <a:srgbClr val="1F1A34"/>
              </a:buClr>
            </a:pPr>
            <a:r>
              <a:rPr lang="es-CO" sz="2000" dirty="0">
                <a:solidFill>
                  <a:srgbClr val="1F1A34"/>
                </a:solidFill>
              </a:rPr>
              <a:t>Retraso en la cicatrización</a:t>
            </a:r>
          </a:p>
          <a:p>
            <a:pPr>
              <a:lnSpc>
                <a:spcPct val="100000"/>
              </a:lnSpc>
              <a:spcBef>
                <a:spcPts val="500"/>
              </a:spcBef>
              <a:buClr>
                <a:srgbClr val="1F1A34"/>
              </a:buClr>
            </a:pPr>
            <a:r>
              <a:rPr lang="es-CO" sz="2000" dirty="0">
                <a:solidFill>
                  <a:srgbClr val="1F1A34"/>
                </a:solidFill>
              </a:rPr>
              <a:t>Infección</a:t>
            </a:r>
          </a:p>
          <a:p>
            <a:pPr>
              <a:lnSpc>
                <a:spcPct val="100000"/>
              </a:lnSpc>
              <a:spcBef>
                <a:spcPts val="500"/>
              </a:spcBef>
              <a:buClr>
                <a:srgbClr val="1F1A34"/>
              </a:buClr>
            </a:pPr>
            <a:r>
              <a:rPr lang="es-CO" sz="2000" dirty="0">
                <a:solidFill>
                  <a:srgbClr val="1F1A34"/>
                </a:solidFill>
              </a:rPr>
              <a:t>Rotura del balón por mala posición</a:t>
            </a:r>
          </a:p>
          <a:p>
            <a:pPr>
              <a:lnSpc>
                <a:spcPct val="100000"/>
              </a:lnSpc>
              <a:spcBef>
                <a:spcPts val="500"/>
              </a:spcBef>
              <a:buClr>
                <a:srgbClr val="1F1A34"/>
              </a:buClr>
            </a:pPr>
            <a:r>
              <a:rPr lang="es-CO" sz="2000" dirty="0">
                <a:solidFill>
                  <a:srgbClr val="1F1A34"/>
                </a:solidFill>
              </a:rPr>
              <a:t>Obstrucción</a:t>
            </a:r>
          </a:p>
          <a:p>
            <a:pPr>
              <a:lnSpc>
                <a:spcPct val="100000"/>
              </a:lnSpc>
              <a:spcBef>
                <a:spcPts val="500"/>
              </a:spcBef>
              <a:buClr>
                <a:srgbClr val="1F1A34"/>
              </a:buClr>
            </a:pPr>
            <a:r>
              <a:rPr lang="es-CO" sz="2000" dirty="0">
                <a:solidFill>
                  <a:srgbClr val="1F1A34"/>
                </a:solidFill>
              </a:rPr>
              <a:t>Filtraciones </a:t>
            </a:r>
          </a:p>
          <a:p>
            <a:pPr>
              <a:lnSpc>
                <a:spcPct val="100000"/>
              </a:lnSpc>
              <a:spcBef>
                <a:spcPts val="500"/>
              </a:spcBef>
              <a:buClr>
                <a:srgbClr val="1F1A34"/>
              </a:buClr>
            </a:pPr>
            <a:r>
              <a:rPr lang="es-CO" sz="2000" dirty="0" err="1">
                <a:solidFill>
                  <a:srgbClr val="1F1A34"/>
                </a:solidFill>
              </a:rPr>
              <a:t>Autoretiro</a:t>
            </a:r>
            <a:r>
              <a:rPr lang="es-CO" sz="2000" dirty="0">
                <a:solidFill>
                  <a:srgbClr val="1F1A34"/>
                </a:solidFill>
              </a:rPr>
              <a:t> </a:t>
            </a:r>
          </a:p>
        </p:txBody>
      </p:sp>
      <p:cxnSp>
        <p:nvCxnSpPr>
          <p:cNvPr id="13" name="Conector recto 12">
            <a:extLst>
              <a:ext uri="{FF2B5EF4-FFF2-40B4-BE49-F238E27FC236}">
                <a16:creationId xmlns:a16="http://schemas.microsoft.com/office/drawing/2014/main" id="{205243D6-98FE-584C-91FB-E353A3F31EB6}"/>
              </a:ext>
            </a:extLst>
          </p:cNvPr>
          <p:cNvCxnSpPr/>
          <p:nvPr/>
        </p:nvCxnSpPr>
        <p:spPr>
          <a:xfrm flipH="1">
            <a:off x="6686631" y="2740674"/>
            <a:ext cx="4310743" cy="0"/>
          </a:xfrm>
          <a:prstGeom prst="line">
            <a:avLst/>
          </a:prstGeom>
          <a:ln w="28575">
            <a:solidFill>
              <a:srgbClr val="275379"/>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169B5C67-4B67-F940-A2A5-C1B248E8832B}"/>
              </a:ext>
            </a:extLst>
          </p:cNvPr>
          <p:cNvSpPr/>
          <p:nvPr/>
        </p:nvSpPr>
        <p:spPr>
          <a:xfrm>
            <a:off x="1056296" y="6112785"/>
            <a:ext cx="2948949" cy="276999"/>
          </a:xfrm>
          <a:prstGeom prst="rect">
            <a:avLst/>
          </a:prstGeom>
        </p:spPr>
        <p:txBody>
          <a:bodyPr wrap="none">
            <a:spAutoFit/>
          </a:bodyPr>
          <a:lstStyle/>
          <a:p>
            <a:r>
              <a:rPr lang="es-CO" sz="1200" b="1" i="1">
                <a:solidFill>
                  <a:schemeClr val="bg2">
                    <a:lumMod val="50000"/>
                  </a:schemeClr>
                </a:solidFill>
              </a:rPr>
              <a:t>Lord L. NCP Feb 2018: Vln 33(1);16-38</a:t>
            </a:r>
          </a:p>
        </p:txBody>
      </p:sp>
    </p:spTree>
    <p:extLst>
      <p:ext uri="{BB962C8B-B14F-4D97-AF65-F5344CB8AC3E}">
        <p14:creationId xmlns:p14="http://schemas.microsoft.com/office/powerpoint/2010/main" val="3279505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C4D106-1080-2641-BE89-4D6ACD5A117D}"/>
              </a:ext>
            </a:extLst>
          </p:cNvPr>
          <p:cNvSpPr txBox="1"/>
          <p:nvPr/>
        </p:nvSpPr>
        <p:spPr>
          <a:xfrm>
            <a:off x="6100894" y="4081987"/>
            <a:ext cx="4979306" cy="646331"/>
          </a:xfrm>
          <a:prstGeom prst="rect">
            <a:avLst/>
          </a:prstGeom>
          <a:noFill/>
        </p:spPr>
        <p:txBody>
          <a:bodyPr wrap="square" rtlCol="0">
            <a:spAutoFit/>
          </a:bodyPr>
          <a:lstStyle/>
          <a:p>
            <a:pPr algn="ctr">
              <a:spcAft>
                <a:spcPts val="1200"/>
              </a:spcAft>
            </a:pPr>
            <a:r>
              <a:rPr lang="es-CO" dirty="0">
                <a:solidFill>
                  <a:srgbClr val="1F1A34"/>
                </a:solidFill>
              </a:rPr>
              <a:t>Coloque accesos de largo plazo </a:t>
            </a:r>
            <a:br>
              <a:rPr lang="es-CO" dirty="0">
                <a:solidFill>
                  <a:srgbClr val="1F1A34"/>
                </a:solidFill>
              </a:rPr>
            </a:br>
            <a:r>
              <a:rPr lang="es-CO" dirty="0">
                <a:solidFill>
                  <a:srgbClr val="1F1A34"/>
                </a:solidFill>
              </a:rPr>
              <a:t>si se espera que sea &gt; 6 semanas</a:t>
            </a:r>
          </a:p>
        </p:txBody>
      </p:sp>
      <p:sp>
        <p:nvSpPr>
          <p:cNvPr id="11" name="Título 1">
            <a:extLst>
              <a:ext uri="{FF2B5EF4-FFF2-40B4-BE49-F238E27FC236}">
                <a16:creationId xmlns:a16="http://schemas.microsoft.com/office/drawing/2014/main" id="{E7A4D567-2458-49E8-8EE3-8082FA5936D5}"/>
              </a:ext>
            </a:extLst>
          </p:cNvPr>
          <p:cNvSpPr txBox="1">
            <a:spLocks/>
          </p:cNvSpPr>
          <p:nvPr/>
        </p:nvSpPr>
        <p:spPr>
          <a:xfrm>
            <a:off x="2288064" y="191418"/>
            <a:ext cx="7615872" cy="11909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200" b="1" dirty="0">
                <a:solidFill>
                  <a:srgbClr val="1F1A34"/>
                </a:solidFill>
              </a:rPr>
              <a:t>¿Qué debemos considerar para seleccionar el acceso enteral?</a:t>
            </a:r>
          </a:p>
        </p:txBody>
      </p:sp>
      <p:pic>
        <p:nvPicPr>
          <p:cNvPr id="1026" name="Picture 2" descr="Resultado de imagen para enfit">
            <a:extLst>
              <a:ext uri="{FF2B5EF4-FFF2-40B4-BE49-F238E27FC236}">
                <a16:creationId xmlns:a16="http://schemas.microsoft.com/office/drawing/2014/main" id="{E3CCC1DD-5FB7-4996-ACBD-27FF33D847C9}"/>
              </a:ext>
            </a:extLst>
          </p:cNvPr>
          <p:cNvPicPr>
            <a:picLocks noChangeAspect="1" noChangeArrowheads="1"/>
          </p:cNvPicPr>
          <p:nvPr/>
        </p:nvPicPr>
        <p:blipFill>
          <a:blip r:embed="rId3" cstate="print">
            <a:clrChange>
              <a:clrFrom>
                <a:srgbClr val="F5EDFA"/>
              </a:clrFrom>
              <a:clrTo>
                <a:srgbClr val="F5EDFA">
                  <a:alpha val="0"/>
                </a:srgbClr>
              </a:clrTo>
            </a:clrChange>
            <a:extLst>
              <a:ext uri="{28A0092B-C50C-407E-A947-70E740481C1C}">
                <a14:useLocalDpi xmlns:a14="http://schemas.microsoft.com/office/drawing/2010/main" val="0"/>
              </a:ext>
            </a:extLst>
          </a:blip>
          <a:srcRect/>
          <a:stretch>
            <a:fillRect/>
          </a:stretch>
        </p:blipFill>
        <p:spPr bwMode="auto">
          <a:xfrm>
            <a:off x="1631761" y="1663932"/>
            <a:ext cx="3037381" cy="18300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sonda gastrostomia">
            <a:extLst>
              <a:ext uri="{FF2B5EF4-FFF2-40B4-BE49-F238E27FC236}">
                <a16:creationId xmlns:a16="http://schemas.microsoft.com/office/drawing/2014/main" id="{0698FA67-1939-4D84-8474-EAA354DC8F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1024" y="1473638"/>
            <a:ext cx="1917286" cy="19172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sonda yeyunostomia">
            <a:extLst>
              <a:ext uri="{FF2B5EF4-FFF2-40B4-BE49-F238E27FC236}">
                <a16:creationId xmlns:a16="http://schemas.microsoft.com/office/drawing/2014/main" id="{46282DD9-FA5F-4A0F-8324-568730EF14CD}"/>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90546" y="1192613"/>
            <a:ext cx="2489653" cy="2489653"/>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35042F35-5F5B-4563-9A79-412C508A1648}"/>
              </a:ext>
            </a:extLst>
          </p:cNvPr>
          <p:cNvSpPr txBox="1"/>
          <p:nvPr/>
        </p:nvSpPr>
        <p:spPr>
          <a:xfrm>
            <a:off x="650417" y="4081987"/>
            <a:ext cx="4614184" cy="646331"/>
          </a:xfrm>
          <a:prstGeom prst="rect">
            <a:avLst/>
          </a:prstGeom>
          <a:noFill/>
        </p:spPr>
        <p:txBody>
          <a:bodyPr wrap="square" rtlCol="0">
            <a:spAutoFit/>
          </a:bodyPr>
          <a:lstStyle/>
          <a:p>
            <a:pPr algn="ctr">
              <a:spcAft>
                <a:spcPts val="1200"/>
              </a:spcAft>
            </a:pPr>
            <a:r>
              <a:rPr lang="es-CO" dirty="0">
                <a:solidFill>
                  <a:srgbClr val="1F1A34"/>
                </a:solidFill>
              </a:rPr>
              <a:t>Coloque accesos de corto plazo</a:t>
            </a:r>
            <a:br>
              <a:rPr lang="es-CO" dirty="0">
                <a:solidFill>
                  <a:srgbClr val="1F1A34"/>
                </a:solidFill>
              </a:rPr>
            </a:br>
            <a:r>
              <a:rPr lang="es-CO" dirty="0">
                <a:solidFill>
                  <a:srgbClr val="1F1A34"/>
                </a:solidFill>
              </a:rPr>
              <a:t>si se estima una duración &lt; 6 semanas</a:t>
            </a:r>
          </a:p>
        </p:txBody>
      </p:sp>
      <p:sp>
        <p:nvSpPr>
          <p:cNvPr id="18" name="CuadroTexto 17">
            <a:extLst>
              <a:ext uri="{FF2B5EF4-FFF2-40B4-BE49-F238E27FC236}">
                <a16:creationId xmlns:a16="http://schemas.microsoft.com/office/drawing/2014/main" id="{2899B414-C057-4A79-A0B2-7DBF00F214AC}"/>
              </a:ext>
            </a:extLst>
          </p:cNvPr>
          <p:cNvSpPr txBox="1"/>
          <p:nvPr/>
        </p:nvSpPr>
        <p:spPr>
          <a:xfrm>
            <a:off x="1400770" y="4965436"/>
            <a:ext cx="9400247" cy="723275"/>
          </a:xfrm>
          <a:prstGeom prst="rect">
            <a:avLst/>
          </a:prstGeom>
          <a:noFill/>
        </p:spPr>
        <p:txBody>
          <a:bodyPr wrap="square" rtlCol="0">
            <a:spAutoFit/>
          </a:bodyPr>
          <a:lstStyle/>
          <a:p>
            <a:pPr algn="ctr">
              <a:spcAft>
                <a:spcPts val="600"/>
              </a:spcAft>
            </a:pPr>
            <a:r>
              <a:rPr lang="es-CO" i="1" dirty="0">
                <a:solidFill>
                  <a:srgbClr val="1F1A34"/>
                </a:solidFill>
              </a:rPr>
              <a:t>Evaluar anatomía, función gastrointestinal, tiempo de duración de la NE. </a:t>
            </a:r>
          </a:p>
          <a:p>
            <a:pPr algn="ctr">
              <a:spcAft>
                <a:spcPts val="600"/>
              </a:spcAft>
            </a:pPr>
            <a:r>
              <a:rPr lang="es-CO" i="1" dirty="0">
                <a:solidFill>
                  <a:srgbClr val="1F1A34"/>
                </a:solidFill>
              </a:rPr>
              <a:t>Se debe tener en cuenta patología abdominal</a:t>
            </a:r>
          </a:p>
        </p:txBody>
      </p:sp>
      <p:sp>
        <p:nvSpPr>
          <p:cNvPr id="13" name="Cerrar llave 12">
            <a:extLst>
              <a:ext uri="{FF2B5EF4-FFF2-40B4-BE49-F238E27FC236}">
                <a16:creationId xmlns:a16="http://schemas.microsoft.com/office/drawing/2014/main" id="{E3238980-5CF3-4FDE-BA69-0E553EF31D9A}"/>
              </a:ext>
            </a:extLst>
          </p:cNvPr>
          <p:cNvSpPr/>
          <p:nvPr/>
        </p:nvSpPr>
        <p:spPr>
          <a:xfrm rot="5400000">
            <a:off x="8368586" y="1219570"/>
            <a:ext cx="437197" cy="4986029"/>
          </a:xfrm>
          <a:prstGeom prst="rightBrace">
            <a:avLst>
              <a:gd name="adj1" fmla="val 8333"/>
              <a:gd name="adj2" fmla="val 50000"/>
            </a:avLst>
          </a:prstGeom>
          <a:ln w="28575">
            <a:solidFill>
              <a:srgbClr val="27537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20" name="Cerrar llave 19">
            <a:extLst>
              <a:ext uri="{FF2B5EF4-FFF2-40B4-BE49-F238E27FC236}">
                <a16:creationId xmlns:a16="http://schemas.microsoft.com/office/drawing/2014/main" id="{5FA142B9-B14A-41BA-A14D-05408F5B846F}"/>
              </a:ext>
            </a:extLst>
          </p:cNvPr>
          <p:cNvSpPr/>
          <p:nvPr/>
        </p:nvSpPr>
        <p:spPr>
          <a:xfrm rot="5400000">
            <a:off x="2738911" y="1791269"/>
            <a:ext cx="437197" cy="3979888"/>
          </a:xfrm>
          <a:prstGeom prst="rightBrace">
            <a:avLst>
              <a:gd name="adj1" fmla="val 8333"/>
              <a:gd name="adj2" fmla="val 50000"/>
            </a:avLst>
          </a:prstGeom>
          <a:ln w="28575">
            <a:solidFill>
              <a:srgbClr val="27537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3" name="Rectángulo 2">
            <a:extLst>
              <a:ext uri="{FF2B5EF4-FFF2-40B4-BE49-F238E27FC236}">
                <a16:creationId xmlns:a16="http://schemas.microsoft.com/office/drawing/2014/main" id="{16780416-AEAD-1849-AA24-2EB5571D7371}"/>
              </a:ext>
            </a:extLst>
          </p:cNvPr>
          <p:cNvSpPr/>
          <p:nvPr/>
        </p:nvSpPr>
        <p:spPr>
          <a:xfrm>
            <a:off x="650417" y="5949580"/>
            <a:ext cx="5922775" cy="400110"/>
          </a:xfrm>
          <a:prstGeom prst="rect">
            <a:avLst/>
          </a:prstGeom>
        </p:spPr>
        <p:txBody>
          <a:bodyPr wrap="square">
            <a:spAutoFit/>
          </a:bodyPr>
          <a:lstStyle/>
          <a:p>
            <a:r>
              <a:rPr lang="es-CO" sz="1000" b="1" i="1" dirty="0">
                <a:solidFill>
                  <a:schemeClr val="bg2">
                    <a:lumMod val="50000"/>
                  </a:schemeClr>
                </a:solidFill>
              </a:rPr>
              <a:t>ASPEN. JPEN 2017 Jan;41(1):15-103</a:t>
            </a:r>
          </a:p>
          <a:p>
            <a:r>
              <a:rPr lang="es-CO" sz="1000" b="1" i="1" dirty="0">
                <a:solidFill>
                  <a:schemeClr val="bg2">
                    <a:lumMod val="50000"/>
                  </a:schemeClr>
                </a:solidFill>
              </a:rPr>
              <a:t>Lord L. NCP Feb 2018: </a:t>
            </a:r>
            <a:r>
              <a:rPr lang="es-CO" sz="1000" b="1" i="1" dirty="0" err="1">
                <a:solidFill>
                  <a:schemeClr val="bg2">
                    <a:lumMod val="50000"/>
                  </a:schemeClr>
                </a:solidFill>
              </a:rPr>
              <a:t>Vln</a:t>
            </a:r>
            <a:r>
              <a:rPr lang="es-CO" sz="1000" b="1" i="1" dirty="0">
                <a:solidFill>
                  <a:schemeClr val="bg2">
                    <a:lumMod val="50000"/>
                  </a:schemeClr>
                </a:solidFill>
              </a:rPr>
              <a:t> 33(1);16-38</a:t>
            </a:r>
          </a:p>
        </p:txBody>
      </p:sp>
    </p:spTree>
    <p:extLst>
      <p:ext uri="{BB962C8B-B14F-4D97-AF65-F5344CB8AC3E}">
        <p14:creationId xmlns:p14="http://schemas.microsoft.com/office/powerpoint/2010/main" val="35505155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895</TotalTime>
  <Words>8834</Words>
  <Application>Microsoft Macintosh PowerPoint</Application>
  <PresentationFormat>Panorámica</PresentationFormat>
  <Paragraphs>754</Paragraphs>
  <Slides>35</Slides>
  <Notes>35</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35</vt:i4>
      </vt:variant>
    </vt:vector>
  </HeadingPairs>
  <TitlesOfParts>
    <vt:vector size="46" baseType="lpstr">
      <vt:lpstr>SimSun</vt:lpstr>
      <vt:lpstr>Arial</vt:lpstr>
      <vt:lpstr>Arial</vt:lpstr>
      <vt:lpstr>ArialMT</vt:lpstr>
      <vt:lpstr>Calibri</vt:lpstr>
      <vt:lpstr>Calibri Light</vt:lpstr>
      <vt:lpstr>Mangal</vt:lpstr>
      <vt:lpstr>Times New Roman</vt:lpstr>
      <vt:lpstr>Verdana</vt:lpstr>
      <vt:lpstr>Wingdings</vt:lpstr>
      <vt:lpstr>Tema de Office</vt:lpstr>
      <vt:lpstr>Presentación de PowerPoint</vt:lpstr>
      <vt:lpstr>Objetivos de aprendizaje</vt:lpstr>
      <vt:lpstr>Nutrición enteral</vt:lpstr>
      <vt:lpstr>Presentación de PowerPoint</vt:lpstr>
      <vt:lpstr>Política nacional de seguridad en salud</vt:lpstr>
      <vt:lpstr>Presentación de PowerPoint</vt:lpstr>
      <vt:lpstr>¿Cuáles son las complicaciones más comunes que se presentan con la terapia nutricional enteral?</vt:lpstr>
      <vt:lpstr>Mecánicas / Accesos </vt:lpstr>
      <vt:lpstr>Presentación de PowerPoint</vt:lpstr>
      <vt:lpstr>Cuidado del paciente: prevenir ulceración/perforación nasal</vt:lpstr>
      <vt:lpstr>¿Cuál es la mejor manera de confirmar la posición de la sonda?</vt:lpstr>
      <vt:lpstr>Presentación de PowerPoint</vt:lpstr>
      <vt:lpstr>Presentación de PowerPoint</vt:lpstr>
      <vt:lpstr>Presentación de PowerPoint</vt:lpstr>
      <vt:lpstr>Mecánicas </vt:lpstr>
      <vt:lpstr>Complicaciones por inicio de la nutrición </vt:lpstr>
      <vt:lpstr>Prevención/ tratamiento  Gastrointestinales </vt:lpstr>
      <vt:lpstr>Complicaciones de la nutrición enteral</vt:lpstr>
      <vt:lpstr>Complicaciones de la nutrición enteral</vt:lpstr>
      <vt:lpstr>Presentación de PowerPoint</vt:lpstr>
      <vt:lpstr>¿Cómo prevenir la aspiración pulmonar relacionada a la NE ?</vt:lpstr>
      <vt:lpstr>Complicaciones de la nutrición enteral</vt:lpstr>
      <vt:lpstr>Presentación de PowerPoint</vt:lpstr>
      <vt:lpstr>¿Puede el sistema de alimentación NE ser una fuente de contaminación e infección?</vt:lpstr>
      <vt:lpstr>Manejo seguro en la selección de fórmulas enterales</vt:lpstr>
      <vt:lpstr>Presentación de PowerPoint</vt:lpstr>
      <vt:lpstr>Preparación segura de fórmulas reconstituidas desde contenedores comerciales o fórmulas en polvo</vt:lpstr>
      <vt:lpstr>¿Cuáles son los problemas de seguridad con la alimentación licuada por sonda y cómo reducir el riesgo de complicaciones?</vt:lpstr>
      <vt:lpstr>¿Qué debe vigilar el personal para prevenir complicaciones y eventos adversos ?</vt:lpstr>
      <vt:lpstr>¿Cómo prevenir la contaminación en el sistema de alimentación NE?</vt:lpstr>
      <vt:lpstr>Presentación de PowerPoint</vt:lpstr>
      <vt:lpstr>Seguridad de los equipos</vt:lpstr>
      <vt:lpstr>Puntos de control</vt:lpstr>
      <vt:lpstr>¿Qué medidas pueden implementarse para mejorar la seguridad del soporte nutricional enteral?</vt:lpstr>
      <vt:lpstr>Conclusiones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Profesionales clínicos</dc:title>
  <dc:creator>Catalina Gonzalez Barbosa</dc:creator>
  <cp:lastModifiedBy>Microsoft Office User</cp:lastModifiedBy>
  <cp:revision>84</cp:revision>
  <dcterms:created xsi:type="dcterms:W3CDTF">2019-06-24T21:58:55Z</dcterms:created>
  <dcterms:modified xsi:type="dcterms:W3CDTF">2020-10-06T05:09:51Z</dcterms:modified>
</cp:coreProperties>
</file>